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notesMasterIdLst>
    <p:notesMasterId r:id="rId14"/>
  </p:notesMasterIdLst>
  <p:sldSz cx="9144000" cy="5143500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jpeg"/><Relationship Id="rId2" Type="http://schemas.openxmlformats.org/officeDocument/2006/relationships/image" Target="../media/image-2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9F6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3429000" y="548640"/>
            <a:ext cx="2286000" cy="2286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57200" y="2926080"/>
            <a:ext cx="8229600" cy="7315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400" dirty="0">
                <a:solidFill>
                  <a:srgbClr val="212C33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Bison Fellowship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457200" y="3611880"/>
            <a:ext cx="82296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800" spc="200" kern="0" dirty="0">
                <a:solidFill>
                  <a:srgbClr val="1A2456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Oferta Współpracy × PSE</a:t>
            </a:r>
            <a:endParaRPr lang="en-US" sz="1800" dirty="0"/>
          </a:p>
        </p:txBody>
      </p:sp>
      <p:sp>
        <p:nvSpPr>
          <p:cNvPr id="5" name="Text 2"/>
          <p:cNvSpPr/>
          <p:nvPr/>
        </p:nvSpPr>
        <p:spPr>
          <a:xfrm>
            <a:off x="457200" y="4160520"/>
            <a:ext cx="82296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200" spc="300" kern="0" dirty="0">
                <a:solidFill>
                  <a:srgbClr val="88888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Luty 2026</a:t>
            </a:r>
            <a:endParaRPr lang="en-US" sz="1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9F6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274320"/>
            <a:ext cx="4572000" cy="3200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r>
              <a:rPr lang="en-US" sz="1000" spc="400" kern="0" dirty="0">
                <a:solidFill>
                  <a:srgbClr val="1A2456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ZASIĘGI</a:t>
            </a:r>
            <a:endParaRPr lang="en-US" sz="1000" dirty="0"/>
          </a:p>
        </p:txBody>
      </p:sp>
      <p:sp>
        <p:nvSpPr>
          <p:cNvPr id="3" name="Text 1"/>
          <p:cNvSpPr/>
          <p:nvPr/>
        </p:nvSpPr>
        <p:spPr>
          <a:xfrm>
            <a:off x="457200" y="594360"/>
            <a:ext cx="8229600" cy="5029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r>
              <a:rPr lang="en-US" sz="3600" dirty="0">
                <a:solidFill>
                  <a:srgbClr val="212C33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Nasze zasięgi</a:t>
            </a:r>
            <a:endParaRPr lang="en-US" sz="3600" dirty="0"/>
          </a:p>
        </p:txBody>
      </p:sp>
      <p:graphicFrame>
        <p:nvGraphicFramePr>
          <p:cNvPr id="11" name="Table 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9011935"/>
              </p:ext>
            </p:extLst>
          </p:nvPr>
        </p:nvGraphicFramePr>
        <p:xfrm>
          <a:off x="457200" y="1280160"/>
          <a:ext cx="8229600" cy="914400"/>
        </p:xfrm>
        <a:graphic>
          <a:graphicData uri="http://schemas.openxmlformats.org/drawingml/2006/table">
            <a:tbl>
              <a:tblPr/>
              <a:tblGrid>
                <a:gridCol w="3200400"/>
                <a:gridCol w="1645920"/>
                <a:gridCol w="1828800"/>
                <a:gridCol w="1554480"/>
              </a:tblGrid>
              <a:tr h="365760"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100" b="1" dirty="0">
                          <a:solidFill>
                            <a:srgbClr val="FFFFFF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Platforma</a:t>
                      </a:r>
                      <a:endParaRPr lang="en-US" sz="11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45720" marB="45720">
                    <a:lnL w="6350" cap="flat" cmpd="sng" algn="ctr">
                      <a:solidFill>
                        <a:srgbClr val="E0DD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0DD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0DD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0DD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A2456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100" b="1" dirty="0">
                          <a:solidFill>
                            <a:srgbClr val="FFFFFF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Obserwujący</a:t>
                      </a:r>
                      <a:endParaRPr lang="en-US" sz="11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45720" marB="45720">
                    <a:lnL w="6350" cap="flat" cmpd="sng" algn="ctr">
                      <a:solidFill>
                        <a:srgbClr val="E0DD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0DD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0DD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0DD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A2456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100" b="1" dirty="0">
                          <a:solidFill>
                            <a:srgbClr val="FFFFFF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Wyśw. / miesiąc</a:t>
                      </a:r>
                      <a:endParaRPr lang="en-US" sz="11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45720" marB="45720">
                    <a:lnL w="6350" cap="flat" cmpd="sng" algn="ctr">
                      <a:solidFill>
                        <a:srgbClr val="E0DD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0DD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0DD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0DD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A2456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100" b="1" dirty="0">
                          <a:solidFill>
                            <a:srgbClr val="FFFFFF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Śr. na post</a:t>
                      </a:r>
                      <a:endParaRPr lang="en-US" sz="11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45720" marB="45720">
                    <a:lnL w="6350" cap="flat" cmpd="sng" algn="ctr">
                      <a:solidFill>
                        <a:srgbClr val="E0DD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0DD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0DD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0DD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A2456"/>
                    </a:solidFill>
                  </a:tcPr>
                </a:tc>
              </a:tr>
              <a:tr h="320040"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100" dirty="0">
                          <a:solidFill>
                            <a:srgbClr val="333334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This is IT — Maciej Kawecki</a:t>
                      </a:r>
                      <a:endParaRPr lang="en-US" sz="11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45720" marB="45720">
                    <a:lnL w="6350" cap="flat" cmpd="sng" algn="ctr">
                      <a:solidFill>
                        <a:srgbClr val="E0DD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0DD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0DD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0DD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100" dirty="0">
                          <a:solidFill>
                            <a:srgbClr val="333334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&gt;310k</a:t>
                      </a:r>
                      <a:endParaRPr lang="en-US" sz="11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45720" marB="45720">
                    <a:lnL w="6350" cap="flat" cmpd="sng" algn="ctr">
                      <a:solidFill>
                        <a:srgbClr val="E0DD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0DD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0DD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0DD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100" dirty="0">
                          <a:solidFill>
                            <a:srgbClr val="333334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&gt;1m</a:t>
                      </a:r>
                      <a:endParaRPr lang="en-US" sz="11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45720" marB="45720">
                    <a:lnL w="6350" cap="flat" cmpd="sng" algn="ctr">
                      <a:solidFill>
                        <a:srgbClr val="E0DD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0DD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0DD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0DD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100" dirty="0">
                          <a:solidFill>
                            <a:srgbClr val="333334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100k</a:t>
                      </a:r>
                      <a:endParaRPr lang="en-US" sz="11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45720" marB="45720">
                    <a:lnL w="6350" cap="flat" cmpd="sng" algn="ctr">
                      <a:solidFill>
                        <a:srgbClr val="E0DD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0DD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0DD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0DD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0040"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100" dirty="0">
                          <a:solidFill>
                            <a:srgbClr val="333334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Dr Maciej Kawecki</a:t>
                      </a:r>
                      <a:endParaRPr lang="en-US" sz="11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45720" marB="45720">
                    <a:lnL w="6350" cap="flat" cmpd="sng" algn="ctr">
                      <a:solidFill>
                        <a:srgbClr val="E0DD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0DD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0DD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0DD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100" dirty="0">
                          <a:solidFill>
                            <a:srgbClr val="333334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&gt;175k</a:t>
                      </a:r>
                      <a:endParaRPr lang="en-US" sz="11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45720" marB="45720">
                    <a:lnL w="6350" cap="flat" cmpd="sng" algn="ctr">
                      <a:solidFill>
                        <a:srgbClr val="E0DD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0DD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0DD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0DD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100" dirty="0">
                          <a:solidFill>
                            <a:srgbClr val="333334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&gt;2.5m</a:t>
                      </a:r>
                      <a:endParaRPr lang="en-US" sz="11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45720" marB="45720">
                    <a:lnL w="6350" cap="flat" cmpd="sng" algn="ctr">
                      <a:solidFill>
                        <a:srgbClr val="E0DD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0DD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0DD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0DD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100" dirty="0">
                          <a:solidFill>
                            <a:srgbClr val="333334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&gt;100k</a:t>
                      </a:r>
                      <a:endParaRPr lang="en-US" sz="11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45720" marB="45720">
                    <a:lnL w="6350" cap="flat" cmpd="sng" algn="ctr">
                      <a:solidFill>
                        <a:srgbClr val="E0DD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0DD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0DD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0DD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0040"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100" dirty="0">
                          <a:solidFill>
                            <a:srgbClr val="333334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Maciej Kawecki</a:t>
                      </a:r>
                      <a:endParaRPr lang="en-US" sz="11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45720" marB="45720">
                    <a:lnL w="6350" cap="flat" cmpd="sng" algn="ctr">
                      <a:solidFill>
                        <a:srgbClr val="E0DD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0DD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0DD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0DD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100" dirty="0">
                          <a:solidFill>
                            <a:srgbClr val="333334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&gt;310k</a:t>
                      </a:r>
                      <a:endParaRPr lang="en-US" sz="11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45720" marB="45720">
                    <a:lnL w="6350" cap="flat" cmpd="sng" algn="ctr">
                      <a:solidFill>
                        <a:srgbClr val="E0DD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0DD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0DD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0DD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100" dirty="0">
                          <a:solidFill>
                            <a:srgbClr val="333334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&gt;29m</a:t>
                      </a:r>
                      <a:endParaRPr lang="en-US" sz="11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45720" marB="45720">
                    <a:lnL w="6350" cap="flat" cmpd="sng" algn="ctr">
                      <a:solidFill>
                        <a:srgbClr val="E0DD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0DD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0DD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0DD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100" dirty="0">
                          <a:solidFill>
                            <a:srgbClr val="333334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&gt;1m</a:t>
                      </a:r>
                      <a:endParaRPr lang="en-US" sz="11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45720" marB="45720">
                    <a:lnL w="6350" cap="flat" cmpd="sng" algn="ctr">
                      <a:solidFill>
                        <a:srgbClr val="E0DD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0DD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0DD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0DD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0040"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100" dirty="0">
                          <a:solidFill>
                            <a:srgbClr val="333334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This is World</a:t>
                      </a:r>
                      <a:endParaRPr lang="en-US" sz="11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45720" marB="45720">
                    <a:lnL w="6350" cap="flat" cmpd="sng" algn="ctr">
                      <a:solidFill>
                        <a:srgbClr val="E0DD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0DD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0DD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0DD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100" dirty="0">
                          <a:solidFill>
                            <a:srgbClr val="333334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&gt;40k</a:t>
                      </a:r>
                      <a:endParaRPr lang="en-US" sz="11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45720" marB="45720">
                    <a:lnL w="6350" cap="flat" cmpd="sng" algn="ctr">
                      <a:solidFill>
                        <a:srgbClr val="E0DD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0DD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0DD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0DD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100" dirty="0">
                          <a:solidFill>
                            <a:srgbClr val="333334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&gt;100k</a:t>
                      </a:r>
                      <a:endParaRPr lang="en-US" sz="11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45720" marB="45720">
                    <a:lnL w="6350" cap="flat" cmpd="sng" algn="ctr">
                      <a:solidFill>
                        <a:srgbClr val="E0DD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0DD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0DD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0DD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100" dirty="0">
                          <a:solidFill>
                            <a:srgbClr val="333334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10k</a:t>
                      </a:r>
                      <a:endParaRPr lang="en-US" sz="11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45720" marB="45720">
                    <a:lnL w="6350" cap="flat" cmpd="sng" algn="ctr">
                      <a:solidFill>
                        <a:srgbClr val="E0DD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0DD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0DD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0DD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5" name="Text 2"/>
          <p:cNvSpPr/>
          <p:nvPr/>
        </p:nvSpPr>
        <p:spPr>
          <a:xfrm>
            <a:off x="457200" y="3063240"/>
            <a:ext cx="822960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r>
              <a:rPr lang="en-US" sz="1000" dirty="0">
                <a:solidFill>
                  <a:srgbClr val="88888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Stan na Luty 2026</a:t>
            </a:r>
            <a:endParaRPr lang="en-US" sz="1000" dirty="0"/>
          </a:p>
        </p:txBody>
      </p:sp>
      <p:sp>
        <p:nvSpPr>
          <p:cNvPr id="6" name="Shape 3"/>
          <p:cNvSpPr/>
          <p:nvPr/>
        </p:nvSpPr>
        <p:spPr>
          <a:xfrm>
            <a:off x="457200" y="3566160"/>
            <a:ext cx="2651760" cy="640080"/>
          </a:xfrm>
          <a:prstGeom prst="rect">
            <a:avLst/>
          </a:prstGeom>
          <a:solidFill>
            <a:srgbClr val="FFFFFF"/>
          </a:solidFill>
          <a:ln w="6350">
            <a:solidFill>
              <a:srgbClr val="E0DDD6"/>
            </a:solidFill>
            <a:prstDash val="solid"/>
          </a:ln>
          <a:effectLst>
            <a:outerShdw sx="100000" sy="100000" kx="0" ky="0" algn="bl" rotWithShape="0" blurRad="76200" dist="25400" dir="8100000">
              <a:srgbClr val="000000">
                <a:alpha val="8000"/>
              </a:srgbClr>
            </a:outerShdw>
          </a:effectLst>
        </p:spPr>
      </p:sp>
      <p:sp>
        <p:nvSpPr>
          <p:cNvPr id="7" name="Text 4"/>
          <p:cNvSpPr/>
          <p:nvPr/>
        </p:nvSpPr>
        <p:spPr>
          <a:xfrm>
            <a:off x="594360" y="3611880"/>
            <a:ext cx="2377440" cy="3200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r>
              <a:rPr lang="en-US" sz="1200" b="1" dirty="0">
                <a:solidFill>
                  <a:srgbClr val="212C33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Pracujące osoby 30+</a:t>
            </a:r>
            <a:endParaRPr lang="en-US" sz="1200" dirty="0"/>
          </a:p>
        </p:txBody>
      </p:sp>
      <p:sp>
        <p:nvSpPr>
          <p:cNvPr id="8" name="Text 5"/>
          <p:cNvSpPr/>
          <p:nvPr/>
        </p:nvSpPr>
        <p:spPr>
          <a:xfrm>
            <a:off x="594360" y="3913632"/>
            <a:ext cx="237744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r>
              <a:rPr lang="en-US" sz="1000" dirty="0">
                <a:solidFill>
                  <a:srgbClr val="88888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Główna grupa docelowa</a:t>
            </a:r>
            <a:endParaRPr lang="en-US" sz="1000" dirty="0"/>
          </a:p>
        </p:txBody>
      </p:sp>
      <p:sp>
        <p:nvSpPr>
          <p:cNvPr id="9" name="Shape 6"/>
          <p:cNvSpPr/>
          <p:nvPr/>
        </p:nvSpPr>
        <p:spPr>
          <a:xfrm>
            <a:off x="3291840" y="3566160"/>
            <a:ext cx="2651760" cy="640080"/>
          </a:xfrm>
          <a:prstGeom prst="rect">
            <a:avLst/>
          </a:prstGeom>
          <a:solidFill>
            <a:srgbClr val="FFFFFF"/>
          </a:solidFill>
          <a:ln w="6350">
            <a:solidFill>
              <a:srgbClr val="E0DDD6"/>
            </a:solidFill>
            <a:prstDash val="solid"/>
          </a:ln>
          <a:effectLst>
            <a:outerShdw sx="100000" sy="100000" kx="0" ky="0" algn="bl" rotWithShape="0" blurRad="76200" dist="25400" dir="8100000">
              <a:srgbClr val="000000">
                <a:alpha val="8000"/>
              </a:srgbClr>
            </a:outerShdw>
          </a:effectLst>
        </p:spPr>
      </p:sp>
      <p:sp>
        <p:nvSpPr>
          <p:cNvPr id="10" name="Text 7"/>
          <p:cNvSpPr/>
          <p:nvPr/>
        </p:nvSpPr>
        <p:spPr>
          <a:xfrm>
            <a:off x="3429000" y="3611880"/>
            <a:ext cx="2377440" cy="3200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r>
              <a:rPr lang="en-US" sz="1200" b="1" dirty="0">
                <a:solidFill>
                  <a:srgbClr val="212C33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Technologia &amp; AI</a:t>
            </a:r>
            <a:endParaRPr lang="en-US" sz="1200" dirty="0"/>
          </a:p>
        </p:txBody>
      </p:sp>
      <p:sp>
        <p:nvSpPr>
          <p:cNvPr id="11" name="Text 8"/>
          <p:cNvSpPr/>
          <p:nvPr/>
        </p:nvSpPr>
        <p:spPr>
          <a:xfrm>
            <a:off x="3429000" y="3913632"/>
            <a:ext cx="237744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r>
              <a:rPr lang="en-US" sz="1000" dirty="0">
                <a:solidFill>
                  <a:srgbClr val="88888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Software, innowacje, startupy</a:t>
            </a:r>
            <a:endParaRPr lang="en-US" sz="1000" dirty="0"/>
          </a:p>
        </p:txBody>
      </p:sp>
      <p:sp>
        <p:nvSpPr>
          <p:cNvPr id="12" name="Shape 9"/>
          <p:cNvSpPr/>
          <p:nvPr/>
        </p:nvSpPr>
        <p:spPr>
          <a:xfrm>
            <a:off x="6126480" y="3566160"/>
            <a:ext cx="2651760" cy="640080"/>
          </a:xfrm>
          <a:prstGeom prst="rect">
            <a:avLst/>
          </a:prstGeom>
          <a:solidFill>
            <a:srgbClr val="FFFFFF"/>
          </a:solidFill>
          <a:ln w="6350">
            <a:solidFill>
              <a:srgbClr val="E0DDD6"/>
            </a:solidFill>
            <a:prstDash val="solid"/>
          </a:ln>
          <a:effectLst>
            <a:outerShdw sx="100000" sy="100000" kx="0" ky="0" algn="bl" rotWithShape="0" blurRad="76200" dist="25400" dir="8100000">
              <a:srgbClr val="000000">
                <a:alpha val="8000"/>
              </a:srgbClr>
            </a:outerShdw>
          </a:effectLst>
        </p:spPr>
      </p:sp>
      <p:sp>
        <p:nvSpPr>
          <p:cNvPr id="13" name="Text 10"/>
          <p:cNvSpPr/>
          <p:nvPr/>
        </p:nvSpPr>
        <p:spPr>
          <a:xfrm>
            <a:off x="6263640" y="3611880"/>
            <a:ext cx="2377440" cy="3200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r>
              <a:rPr lang="en-US" sz="1200" b="1" dirty="0">
                <a:solidFill>
                  <a:srgbClr val="212C33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Biznes &amp; Finanse</a:t>
            </a:r>
            <a:endParaRPr lang="en-US" sz="1200" dirty="0"/>
          </a:p>
        </p:txBody>
      </p:sp>
      <p:sp>
        <p:nvSpPr>
          <p:cNvPr id="14" name="Text 11"/>
          <p:cNvSpPr/>
          <p:nvPr/>
        </p:nvSpPr>
        <p:spPr>
          <a:xfrm>
            <a:off x="6263640" y="3913632"/>
            <a:ext cx="237744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r>
              <a:rPr lang="en-US" sz="1000" dirty="0">
                <a:solidFill>
                  <a:srgbClr val="88888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C-level, managerowie, przedsiębiorcy</a:t>
            </a:r>
            <a:endParaRPr lang="en-US" sz="10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2EE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274320"/>
            <a:ext cx="4572000" cy="3200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r>
              <a:rPr lang="en-US" sz="1000" spc="400" kern="0" dirty="0">
                <a:solidFill>
                  <a:srgbClr val="1A2456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FINAŁ</a:t>
            </a:r>
            <a:endParaRPr lang="en-US" sz="1000" dirty="0"/>
          </a:p>
        </p:txBody>
      </p:sp>
      <p:sp>
        <p:nvSpPr>
          <p:cNvPr id="3" name="Text 1"/>
          <p:cNvSpPr/>
          <p:nvPr/>
        </p:nvSpPr>
        <p:spPr>
          <a:xfrm>
            <a:off x="457200" y="594360"/>
            <a:ext cx="8229600" cy="5029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r>
              <a:rPr lang="en-US" sz="3600" dirty="0">
                <a:solidFill>
                  <a:srgbClr val="212C33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Demo Day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457200" y="1097280"/>
            <a:ext cx="6400800" cy="3200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r>
              <a:rPr lang="en-US" sz="1300" dirty="0">
                <a:solidFill>
                  <a:srgbClr val="88888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Wielki finał, na którym zespoły prezentują swoje rozwiązania</a:t>
            </a:r>
            <a:endParaRPr lang="en-US" sz="1300" dirty="0"/>
          </a:p>
        </p:txBody>
      </p:sp>
      <p:sp>
        <p:nvSpPr>
          <p:cNvPr id="5" name="Shape 3"/>
          <p:cNvSpPr/>
          <p:nvPr/>
        </p:nvSpPr>
        <p:spPr>
          <a:xfrm>
            <a:off x="457200" y="1691640"/>
            <a:ext cx="3931920" cy="1051560"/>
          </a:xfrm>
          <a:prstGeom prst="rect">
            <a:avLst/>
          </a:prstGeom>
          <a:solidFill>
            <a:srgbClr val="FFFFFF"/>
          </a:solidFill>
          <a:ln w="6350">
            <a:solidFill>
              <a:srgbClr val="E0DDD6"/>
            </a:solidFill>
            <a:prstDash val="solid"/>
          </a:ln>
          <a:effectLst>
            <a:outerShdw sx="100000" sy="100000" kx="0" ky="0" algn="bl" rotWithShape="0" blurRad="76200" dist="25400" dir="8100000">
              <a:srgbClr val="000000">
                <a:alpha val="8000"/>
              </a:srgbClr>
            </a:outerShdw>
          </a:effectLst>
        </p:spPr>
      </p:sp>
      <p:sp>
        <p:nvSpPr>
          <p:cNvPr id="6" name="Text 4"/>
          <p:cNvSpPr/>
          <p:nvPr/>
        </p:nvSpPr>
        <p:spPr>
          <a:xfrm>
            <a:off x="685800" y="1828800"/>
            <a:ext cx="3474720" cy="3200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r>
              <a:rPr lang="en-US" sz="1600" dirty="0">
                <a:solidFill>
                  <a:srgbClr val="212C33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Jury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685800" y="2194560"/>
            <a:ext cx="3474720" cy="4114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30000"/>
              </a:lnSpc>
              <a:buNone/>
            </a:pPr>
            <a:r>
              <a:rPr lang="en-US" sz="1100" dirty="0">
                <a:solidFill>
                  <a:srgbClr val="88888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Liderzy polskiej technologii i nauki oceniają rozwiązania zespołów</a:t>
            </a:r>
            <a:endParaRPr lang="en-US" sz="1100" dirty="0"/>
          </a:p>
        </p:txBody>
      </p:sp>
      <p:sp>
        <p:nvSpPr>
          <p:cNvPr id="8" name="Shape 6"/>
          <p:cNvSpPr/>
          <p:nvPr/>
        </p:nvSpPr>
        <p:spPr>
          <a:xfrm>
            <a:off x="4754880" y="1691640"/>
            <a:ext cx="3931920" cy="1051560"/>
          </a:xfrm>
          <a:prstGeom prst="rect">
            <a:avLst/>
          </a:prstGeom>
          <a:solidFill>
            <a:srgbClr val="FFFFFF"/>
          </a:solidFill>
          <a:ln w="6350">
            <a:solidFill>
              <a:srgbClr val="E0DDD6"/>
            </a:solidFill>
            <a:prstDash val="solid"/>
          </a:ln>
          <a:effectLst>
            <a:outerShdw sx="100000" sy="100000" kx="0" ky="0" algn="bl" rotWithShape="0" blurRad="76200" dist="25400" dir="8100000">
              <a:srgbClr val="000000">
                <a:alpha val="8000"/>
              </a:srgbClr>
            </a:outerShdw>
          </a:effectLst>
        </p:spPr>
      </p:sp>
      <p:sp>
        <p:nvSpPr>
          <p:cNvPr id="9" name="Text 7"/>
          <p:cNvSpPr/>
          <p:nvPr/>
        </p:nvSpPr>
        <p:spPr>
          <a:xfrm>
            <a:off x="4983480" y="1828800"/>
            <a:ext cx="3474720" cy="3200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r>
              <a:rPr lang="en-US" sz="1600" dirty="0">
                <a:solidFill>
                  <a:srgbClr val="212C33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Goście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4983480" y="2194560"/>
            <a:ext cx="3474720" cy="4114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30000"/>
              </a:lnSpc>
              <a:buNone/>
            </a:pPr>
            <a:r>
              <a:rPr lang="en-US" sz="1100" dirty="0">
                <a:solidFill>
                  <a:srgbClr val="88888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Wicepremier Gawkowski, Rafał Brzoska i inni liderzy</a:t>
            </a:r>
            <a:endParaRPr lang="en-US" sz="1100" dirty="0"/>
          </a:p>
        </p:txBody>
      </p:sp>
      <p:sp>
        <p:nvSpPr>
          <p:cNvPr id="11" name="Shape 9"/>
          <p:cNvSpPr/>
          <p:nvPr/>
        </p:nvSpPr>
        <p:spPr>
          <a:xfrm>
            <a:off x="457200" y="2971800"/>
            <a:ext cx="3931920" cy="1051560"/>
          </a:xfrm>
          <a:prstGeom prst="rect">
            <a:avLst/>
          </a:prstGeom>
          <a:solidFill>
            <a:srgbClr val="FFFFFF"/>
          </a:solidFill>
          <a:ln w="6350">
            <a:solidFill>
              <a:srgbClr val="E0DDD6"/>
            </a:solidFill>
            <a:prstDash val="solid"/>
          </a:ln>
          <a:effectLst>
            <a:outerShdw sx="100000" sy="100000" kx="0" ky="0" algn="bl" rotWithShape="0" blurRad="76200" dist="25400" dir="8100000">
              <a:srgbClr val="000000">
                <a:alpha val="8000"/>
              </a:srgbClr>
            </a:outerShdw>
          </a:effectLst>
        </p:spPr>
      </p:sp>
      <p:sp>
        <p:nvSpPr>
          <p:cNvPr id="12" name="Text 10"/>
          <p:cNvSpPr/>
          <p:nvPr/>
        </p:nvSpPr>
        <p:spPr>
          <a:xfrm>
            <a:off x="685800" y="3108960"/>
            <a:ext cx="3474720" cy="3200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r>
              <a:rPr lang="en-US" sz="1600" dirty="0">
                <a:solidFill>
                  <a:srgbClr val="212C33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Networking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685800" y="3474720"/>
            <a:ext cx="3474720" cy="4114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30000"/>
              </a:lnSpc>
              <a:buNone/>
            </a:pPr>
            <a:r>
              <a:rPr lang="en-US" sz="1100" dirty="0">
                <a:solidFill>
                  <a:srgbClr val="88888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Uczestnicy, mentorzy, partnerzy i goście w jednym miejscu</a:t>
            </a:r>
            <a:endParaRPr lang="en-US" sz="1100" dirty="0"/>
          </a:p>
        </p:txBody>
      </p:sp>
      <p:sp>
        <p:nvSpPr>
          <p:cNvPr id="14" name="Shape 12"/>
          <p:cNvSpPr/>
          <p:nvPr/>
        </p:nvSpPr>
        <p:spPr>
          <a:xfrm>
            <a:off x="4754880" y="2971800"/>
            <a:ext cx="3931920" cy="1051560"/>
          </a:xfrm>
          <a:prstGeom prst="rect">
            <a:avLst/>
          </a:prstGeom>
          <a:solidFill>
            <a:srgbClr val="FFFFFF"/>
          </a:solidFill>
          <a:ln w="6350">
            <a:solidFill>
              <a:srgbClr val="E0DDD6"/>
            </a:solidFill>
            <a:prstDash val="solid"/>
          </a:ln>
          <a:effectLst>
            <a:outerShdw sx="100000" sy="100000" kx="0" ky="0" algn="bl" rotWithShape="0" blurRad="76200" dist="25400" dir="8100000">
              <a:srgbClr val="000000">
                <a:alpha val="8000"/>
              </a:srgbClr>
            </a:outerShdw>
          </a:effectLst>
        </p:spPr>
      </p:sp>
      <p:sp>
        <p:nvSpPr>
          <p:cNvPr id="15" name="Text 13"/>
          <p:cNvSpPr/>
          <p:nvPr/>
        </p:nvSpPr>
        <p:spPr>
          <a:xfrm>
            <a:off x="4983480" y="3108960"/>
            <a:ext cx="3474720" cy="3200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r>
              <a:rPr lang="en-US" sz="1600" dirty="0">
                <a:solidFill>
                  <a:srgbClr val="212C33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Nagrody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4983480" y="3474720"/>
            <a:ext cx="3474720" cy="4114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30000"/>
              </a:lnSpc>
              <a:buNone/>
            </a:pPr>
            <a:r>
              <a:rPr lang="en-US" sz="1100" dirty="0">
                <a:solidFill>
                  <a:srgbClr val="88888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Najlepsze zespoły zdobywają wyjazd do Doliny Krzemowej</a:t>
            </a:r>
            <a:endParaRPr lang="en-US" sz="11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111A3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3429000" y="731520"/>
            <a:ext cx="2286000" cy="2286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57200" y="3108960"/>
            <a:ext cx="822960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200" dirty="0">
                <a:solidFill>
                  <a:srgbClr val="F0EDE7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Bison Fellowship × PSE</a:t>
            </a:r>
            <a:endParaRPr lang="en-US" sz="3200" dirty="0"/>
          </a:p>
        </p:txBody>
      </p:sp>
      <p:sp>
        <p:nvSpPr>
          <p:cNvPr id="4" name="Text 1"/>
          <p:cNvSpPr/>
          <p:nvPr/>
        </p:nvSpPr>
        <p:spPr>
          <a:xfrm>
            <a:off x="1371600" y="3657600"/>
            <a:ext cx="6400800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lnSpc>
                <a:spcPct val="130000"/>
              </a:lnSpc>
              <a:buNone/>
            </a:pPr>
            <a:r>
              <a:rPr lang="en-US" sz="1400" dirty="0">
                <a:solidFill>
                  <a:srgbClr val="8888A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Dołącz do programu, który zmienia przyszłość polskiej technologii</a:t>
            </a: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457200" y="4297680"/>
            <a:ext cx="822960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200" dirty="0">
                <a:solidFill>
                  <a:srgbClr val="D4A853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kontakt@bisonfellowship.pl</a:t>
            </a:r>
            <a:endParaRPr lang="en-US" sz="1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9F6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274320"/>
            <a:ext cx="8229600" cy="3200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r>
              <a:rPr lang="en-US" sz="1000" spc="400" kern="0" dirty="0">
                <a:solidFill>
                  <a:srgbClr val="1A2456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ZESPÓŁ BISON FELLOWSHIP</a:t>
            </a:r>
            <a:endParaRPr lang="en-US" sz="1000" dirty="0"/>
          </a:p>
        </p:txBody>
      </p:sp>
      <p:sp>
        <p:nvSpPr>
          <p:cNvPr id="3" name="Text 1"/>
          <p:cNvSpPr/>
          <p:nvPr/>
        </p:nvSpPr>
        <p:spPr>
          <a:xfrm>
            <a:off x="457200" y="594360"/>
            <a:ext cx="8229600" cy="5029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r>
              <a:rPr lang="en-US" sz="3600" dirty="0">
                <a:solidFill>
                  <a:srgbClr val="212C33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Pomysłodawcy</a:t>
            </a:r>
            <a:endParaRPr lang="en-US" sz="3600" dirty="0"/>
          </a:p>
        </p:txBody>
      </p:sp>
      <p:sp>
        <p:nvSpPr>
          <p:cNvPr id="4" name="Shape 2"/>
          <p:cNvSpPr/>
          <p:nvPr/>
        </p:nvSpPr>
        <p:spPr>
          <a:xfrm>
            <a:off x="457200" y="1325880"/>
            <a:ext cx="3931920" cy="3291840"/>
          </a:xfrm>
          <a:prstGeom prst="rect">
            <a:avLst/>
          </a:prstGeom>
          <a:solidFill>
            <a:srgbClr val="FFFFFF"/>
          </a:solidFill>
          <a:ln w="6350">
            <a:solidFill>
              <a:srgbClr val="E0DDD6"/>
            </a:solidFill>
            <a:prstDash val="solid"/>
          </a:ln>
          <a:effectLst>
            <a:outerShdw sx="100000" sy="100000" kx="0" ky="0" algn="bl" rotWithShape="0" blurRad="76200" dist="25400" dir="8100000">
              <a:srgbClr val="000000">
                <a:alpha val="8000"/>
              </a:srgbClr>
            </a:outerShdw>
          </a:effectLst>
        </p:spPr>
      </p:sp>
      <p:sp>
        <p:nvSpPr>
          <p:cNvPr id="5" name="Shape 3"/>
          <p:cNvSpPr/>
          <p:nvPr/>
        </p:nvSpPr>
        <p:spPr>
          <a:xfrm>
            <a:off x="457200" y="1325880"/>
            <a:ext cx="3931920" cy="36576"/>
          </a:xfrm>
          <a:prstGeom prst="rect">
            <a:avLst/>
          </a:prstGeom>
          <a:solidFill>
            <a:srgbClr val="1A2456"/>
          </a:solidFill>
          <a:ln/>
        </p:spPr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1520" y="1600200"/>
            <a:ext cx="1005840" cy="1005840"/>
          </a:xfrm>
          <a:prstGeom prst="ellipse">
            <a:avLst/>
          </a:prstGeom>
        </p:spPr>
      </p:pic>
      <p:sp>
        <p:nvSpPr>
          <p:cNvPr id="7" name="Text 4"/>
          <p:cNvSpPr/>
          <p:nvPr/>
        </p:nvSpPr>
        <p:spPr>
          <a:xfrm>
            <a:off x="1920240" y="1645920"/>
            <a:ext cx="2286000" cy="3657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r>
              <a:rPr lang="en-US" sz="2000" dirty="0">
                <a:solidFill>
                  <a:srgbClr val="212C33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Michał Wyrębkowski</a:t>
            </a:r>
            <a:endParaRPr lang="en-US" sz="2000" dirty="0"/>
          </a:p>
        </p:txBody>
      </p:sp>
      <p:sp>
        <p:nvSpPr>
          <p:cNvPr id="8" name="Text 5"/>
          <p:cNvSpPr/>
          <p:nvPr/>
        </p:nvSpPr>
        <p:spPr>
          <a:xfrm>
            <a:off x="1920240" y="2011680"/>
            <a:ext cx="22860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r>
              <a:rPr lang="en-US" sz="900" spc="300" kern="0" dirty="0">
                <a:solidFill>
                  <a:srgbClr val="1A2456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CO-FOUNDER</a:t>
            </a:r>
            <a:endParaRPr lang="en-US" sz="900" dirty="0"/>
          </a:p>
        </p:txBody>
      </p:sp>
      <p:sp>
        <p:nvSpPr>
          <p:cNvPr id="9" name="Text 6"/>
          <p:cNvSpPr/>
          <p:nvPr/>
        </p:nvSpPr>
        <p:spPr>
          <a:xfrm>
            <a:off x="731520" y="2743200"/>
            <a:ext cx="3474720" cy="169164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>
              <a:lnSpc>
                <a:spcPct val="120000"/>
              </a:lnSpc>
              <a:buSzPct val="100000"/>
              <a:buChar char="•"/>
            </a:pPr>
            <a:r>
              <a:rPr lang="en-US" sz="1100" dirty="0">
                <a:solidFill>
                  <a:srgbClr val="333334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Absolwent ekonomii na Wharton School w Filadelfii</a:t>
            </a:r>
            <a:endParaRPr lang="en-US" sz="1100" dirty="0"/>
          </a:p>
          <a:p>
            <a:pPr marL="342900" indent="-342900">
              <a:lnSpc>
                <a:spcPct val="120000"/>
              </a:lnSpc>
              <a:buSzPct val="100000"/>
              <a:buChar char="•"/>
            </a:pPr>
            <a:r>
              <a:rPr lang="en-US" sz="1100" dirty="0">
                <a:solidFill>
                  <a:srgbClr val="333334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Dyrektor ds. europejskich na Uniwersytecie Yale — badania dot. energetyki i AI</a:t>
            </a:r>
            <a:endParaRPr lang="en-US" sz="1100" dirty="0"/>
          </a:p>
          <a:p>
            <a:pPr marL="342900" indent="-342900">
              <a:lnSpc>
                <a:spcPct val="120000"/>
              </a:lnSpc>
              <a:buSzPct val="100000"/>
              <a:buChar char="•"/>
            </a:pPr>
            <a:r>
              <a:rPr lang="en-US" sz="1100" dirty="0">
                <a:solidFill>
                  <a:srgbClr val="333334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Współtwórca podcastu This is the World — rozmowy dot. geopolityki i ekonomii</a:t>
            </a:r>
            <a:endParaRPr lang="en-US" sz="1100" dirty="0"/>
          </a:p>
          <a:p>
            <a:pPr marL="342900" indent="-342900">
              <a:lnSpc>
                <a:spcPct val="120000"/>
              </a:lnSpc>
              <a:buSzPct val="100000"/>
              <a:buChar char="•"/>
            </a:pPr>
            <a:r>
              <a:rPr lang="en-US" sz="1100" dirty="0">
                <a:solidFill>
                  <a:srgbClr val="333334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Najlepszy maturzysta w Polsce (8 matur na 100%)</a:t>
            </a:r>
            <a:endParaRPr lang="en-US" sz="1100" dirty="0"/>
          </a:p>
        </p:txBody>
      </p:sp>
      <p:sp>
        <p:nvSpPr>
          <p:cNvPr id="10" name="Shape 7"/>
          <p:cNvSpPr/>
          <p:nvPr/>
        </p:nvSpPr>
        <p:spPr>
          <a:xfrm>
            <a:off x="4754880" y="1325880"/>
            <a:ext cx="3931920" cy="3291840"/>
          </a:xfrm>
          <a:prstGeom prst="rect">
            <a:avLst/>
          </a:prstGeom>
          <a:solidFill>
            <a:srgbClr val="FFFFFF"/>
          </a:solidFill>
          <a:ln w="6350">
            <a:solidFill>
              <a:srgbClr val="E0DDD6"/>
            </a:solidFill>
            <a:prstDash val="solid"/>
          </a:ln>
          <a:effectLst>
            <a:outerShdw sx="100000" sy="100000" kx="0" ky="0" algn="bl" rotWithShape="0" blurRad="76200" dist="25400" dir="8100000">
              <a:srgbClr val="000000">
                <a:alpha val="8000"/>
              </a:srgbClr>
            </a:outerShdw>
          </a:effectLst>
        </p:spPr>
      </p:sp>
      <p:sp>
        <p:nvSpPr>
          <p:cNvPr id="11" name="Shape 8"/>
          <p:cNvSpPr/>
          <p:nvPr/>
        </p:nvSpPr>
        <p:spPr>
          <a:xfrm>
            <a:off x="4754880" y="1325880"/>
            <a:ext cx="3931920" cy="36576"/>
          </a:xfrm>
          <a:prstGeom prst="rect">
            <a:avLst/>
          </a:prstGeom>
          <a:solidFill>
            <a:srgbClr val="D4A853"/>
          </a:solidFill>
          <a:ln/>
        </p:spPr>
      </p:sp>
      <p:pic>
        <p:nvPicPr>
          <p:cNvPr id="12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200" y="1600200"/>
            <a:ext cx="1005840" cy="1005840"/>
          </a:xfrm>
          <a:prstGeom prst="ellipse">
            <a:avLst/>
          </a:prstGeom>
        </p:spPr>
      </p:pic>
      <p:sp>
        <p:nvSpPr>
          <p:cNvPr id="13" name="Text 9"/>
          <p:cNvSpPr/>
          <p:nvPr/>
        </p:nvSpPr>
        <p:spPr>
          <a:xfrm>
            <a:off x="6217920" y="1645920"/>
            <a:ext cx="2286000" cy="3657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r>
              <a:rPr lang="en-US" sz="2000" dirty="0">
                <a:solidFill>
                  <a:srgbClr val="212C33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dr Maciej Kawecki</a:t>
            </a:r>
            <a:endParaRPr lang="en-US" sz="2000" dirty="0"/>
          </a:p>
        </p:txBody>
      </p:sp>
      <p:sp>
        <p:nvSpPr>
          <p:cNvPr id="14" name="Text 10"/>
          <p:cNvSpPr/>
          <p:nvPr/>
        </p:nvSpPr>
        <p:spPr>
          <a:xfrm>
            <a:off x="6217920" y="2011680"/>
            <a:ext cx="22860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r>
              <a:rPr lang="en-US" sz="900" spc="300" kern="0" dirty="0">
                <a:solidFill>
                  <a:srgbClr val="1A2456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CEO</a:t>
            </a:r>
            <a:endParaRPr lang="en-US" sz="900" dirty="0"/>
          </a:p>
        </p:txBody>
      </p:sp>
      <p:sp>
        <p:nvSpPr>
          <p:cNvPr id="15" name="Text 11"/>
          <p:cNvSpPr/>
          <p:nvPr/>
        </p:nvSpPr>
        <p:spPr>
          <a:xfrm>
            <a:off x="5029200" y="2743200"/>
            <a:ext cx="3474720" cy="169164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>
              <a:lnSpc>
                <a:spcPct val="120000"/>
              </a:lnSpc>
              <a:buSzPct val="100000"/>
              <a:buChar char="•"/>
            </a:pPr>
            <a:r>
              <a:rPr lang="en-US" sz="1100" dirty="0">
                <a:solidFill>
                  <a:srgbClr val="333334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Top 3 największy profil na LinkedIn w Polsce (&gt;310 tys. obserwujących)</a:t>
            </a:r>
            <a:endParaRPr lang="en-US" sz="1100" dirty="0"/>
          </a:p>
          <a:p>
            <a:pPr marL="342900" indent="-342900">
              <a:lnSpc>
                <a:spcPct val="120000"/>
              </a:lnSpc>
              <a:buSzPct val="100000"/>
              <a:buChar char="•"/>
            </a:pPr>
            <a:r>
              <a:rPr lang="en-US" sz="1100" dirty="0">
                <a:solidFill>
                  <a:srgbClr val="333334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CEO This is IT — największy kanał popularyzujący naukę w Polsce, 11 laureatów Nobla</a:t>
            </a:r>
            <a:endParaRPr lang="en-US" sz="1100" dirty="0"/>
          </a:p>
          <a:p>
            <a:pPr marL="342900" indent="-342900">
              <a:lnSpc>
                <a:spcPct val="120000"/>
              </a:lnSpc>
              <a:buSzPct val="100000"/>
              <a:buChar char="•"/>
            </a:pPr>
            <a:r>
              <a:rPr lang="en-US" sz="1100" dirty="0">
                <a:solidFill>
                  <a:srgbClr val="333334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Laureat Nagrody EKG 2024 i Fintech Awards 2022</a:t>
            </a:r>
            <a:endParaRPr lang="en-US" sz="1100" dirty="0"/>
          </a:p>
          <a:p>
            <a:pPr marL="342900" indent="-342900">
              <a:lnSpc>
                <a:spcPct val="120000"/>
              </a:lnSpc>
              <a:buSzPct val="100000"/>
              <a:buChar char="•"/>
            </a:pPr>
            <a:r>
              <a:rPr lang="en-US" sz="1100" dirty="0">
                <a:solidFill>
                  <a:srgbClr val="333334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Ambasador Cyfrowy Unii Europejskiej</a:t>
            </a:r>
            <a:endParaRPr lang="en-US" sz="11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2EE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274320"/>
            <a:ext cx="4572000" cy="3200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r>
              <a:rPr lang="en-US" sz="1000" spc="400" kern="0" dirty="0">
                <a:solidFill>
                  <a:srgbClr val="1A2456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PROGRAM</a:t>
            </a:r>
            <a:endParaRPr lang="en-US" sz="1000" dirty="0"/>
          </a:p>
        </p:txBody>
      </p:sp>
      <p:sp>
        <p:nvSpPr>
          <p:cNvPr id="3" name="Text 1"/>
          <p:cNvSpPr/>
          <p:nvPr/>
        </p:nvSpPr>
        <p:spPr>
          <a:xfrm>
            <a:off x="457200" y="594360"/>
            <a:ext cx="8229600" cy="5029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r>
              <a:rPr lang="en-US" sz="3600" dirty="0">
                <a:solidFill>
                  <a:srgbClr val="212C33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Czym jest Bison Fellowship?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457200" y="1371600"/>
            <a:ext cx="4572000" cy="201168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ct val="140000"/>
              </a:lnSpc>
              <a:buNone/>
            </a:pPr>
            <a:r>
              <a:rPr lang="en-US" sz="1400" b="1" dirty="0">
                <a:solidFill>
                  <a:srgbClr val="333334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Bison Fellowship</a:t>
            </a:r>
            <a:pPr indent="0" marL="0">
              <a:lnSpc>
                <a:spcPct val="140000"/>
              </a:lnSpc>
              <a:buNone/>
            </a:pPr>
            <a:r>
              <a:rPr lang="en-US" sz="1400" dirty="0">
                <a:solidFill>
                  <a:srgbClr val="333334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 to 8-tygodniowy program mentoringowy dla wybitnej polskiej młodzieży (18–26 lat) z pasją do AI i jej praktycznego zastosowania w </a:t>
            </a:r>
            <a:pPr indent="0" marL="0">
              <a:lnSpc>
                <a:spcPct val="140000"/>
              </a:lnSpc>
              <a:buNone/>
            </a:pPr>
            <a:r>
              <a:rPr lang="en-US" sz="1400" b="1" dirty="0">
                <a:solidFill>
                  <a:srgbClr val="333334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biznesie</a:t>
            </a:r>
            <a:pPr indent="0" marL="0">
              <a:lnSpc>
                <a:spcPct val="140000"/>
              </a:lnSpc>
              <a:buNone/>
            </a:pPr>
            <a:r>
              <a:rPr lang="en-US" sz="1400" dirty="0">
                <a:solidFill>
                  <a:srgbClr val="333334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 i </a:t>
            </a:r>
            <a:pPr indent="0" marL="0">
              <a:lnSpc>
                <a:spcPct val="140000"/>
              </a:lnSpc>
              <a:buNone/>
            </a:pPr>
            <a:r>
              <a:rPr lang="en-US" sz="1400" b="1" dirty="0">
                <a:solidFill>
                  <a:srgbClr val="333334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nauce</a:t>
            </a:r>
            <a:endParaRPr lang="en-US" sz="1400" dirty="0"/>
          </a:p>
          <a:p>
            <a:pPr indent="0" marL="0">
              <a:lnSpc>
                <a:spcPct val="140000"/>
              </a:lnSpc>
              <a:buNone/>
            </a:pPr>
            <a:endParaRPr lang="en-US" sz="1400" dirty="0"/>
          </a:p>
          <a:p>
            <a:pPr indent="0" marL="0">
              <a:lnSpc>
                <a:spcPct val="140000"/>
              </a:lnSpc>
              <a:buNone/>
            </a:pPr>
            <a:r>
              <a:rPr lang="en-US" sz="1400" dirty="0">
                <a:solidFill>
                  <a:srgbClr val="333334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W programie bierze udział </a:t>
            </a:r>
            <a:pPr indent="0" marL="0">
              <a:lnSpc>
                <a:spcPct val="140000"/>
              </a:lnSpc>
              <a:buNone/>
            </a:pPr>
            <a:r>
              <a:rPr lang="en-US" sz="1400" b="1" dirty="0">
                <a:solidFill>
                  <a:srgbClr val="333334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15–20 uczestników</a:t>
            </a:r>
            <a:pPr indent="0" marL="0">
              <a:lnSpc>
                <a:spcPct val="140000"/>
              </a:lnSpc>
              <a:buNone/>
            </a:pPr>
            <a:r>
              <a:rPr lang="en-US" sz="1400" dirty="0">
                <a:solidFill>
                  <a:srgbClr val="333334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 wyłonionych w procesie rekrutacyjnym — olimpijczycy, zwycięzcy hackathonów i najlepsi studenci kierunków technicznych.</a:t>
            </a:r>
            <a:endParaRPr lang="en-US" sz="1400" dirty="0"/>
          </a:p>
        </p:txBody>
      </p:sp>
      <p:sp>
        <p:nvSpPr>
          <p:cNvPr id="5" name="Shape 3"/>
          <p:cNvSpPr/>
          <p:nvPr/>
        </p:nvSpPr>
        <p:spPr>
          <a:xfrm>
            <a:off x="457200" y="3520440"/>
            <a:ext cx="54864" cy="914400"/>
          </a:xfrm>
          <a:prstGeom prst="rect">
            <a:avLst/>
          </a:prstGeom>
          <a:solidFill>
            <a:srgbClr val="1A2456"/>
          </a:solidFill>
          <a:ln/>
        </p:spPr>
      </p:sp>
      <p:sp>
        <p:nvSpPr>
          <p:cNvPr id="6" name="Text 4"/>
          <p:cNvSpPr/>
          <p:nvPr/>
        </p:nvSpPr>
        <p:spPr>
          <a:xfrm>
            <a:off x="731520" y="3520440"/>
            <a:ext cx="4297680" cy="9144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ct val="140000"/>
              </a:lnSpc>
              <a:buNone/>
            </a:pPr>
            <a:r>
              <a:rPr lang="en-US" sz="1200" i="1" dirty="0">
                <a:solidFill>
                  <a:srgbClr val="88888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Żubr — symbol dumy i odwagi. Chcemy zatrzymać najlepszy technologiczny talent w Polsce i dać mu odwagę budować samodzielnie przełomowe rozwiązania naszych największych problemów z wykorzystaniem AI.</a:t>
            </a:r>
            <a:endParaRPr lang="en-US" sz="1200" dirty="0"/>
          </a:p>
        </p:txBody>
      </p:sp>
      <p:pic>
        <p:nvPicPr>
          <p:cNvPr id="7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5760720" y="1280160"/>
            <a:ext cx="2743200" cy="2743200"/>
          </a:xfrm>
          <a:prstGeom prst="rect">
            <a:avLst/>
          </a:prstGeom>
        </p:spPr>
      </p:pic>
      <p:sp>
        <p:nvSpPr>
          <p:cNvPr id="8" name="Shape 5"/>
          <p:cNvSpPr/>
          <p:nvPr/>
        </p:nvSpPr>
        <p:spPr>
          <a:xfrm>
            <a:off x="5486400" y="4114800"/>
            <a:ext cx="1097280" cy="685800"/>
          </a:xfrm>
          <a:prstGeom prst="rect">
            <a:avLst/>
          </a:prstGeom>
          <a:solidFill>
            <a:srgbClr val="FFFFFF"/>
          </a:solidFill>
          <a:ln w="6350">
            <a:solidFill>
              <a:srgbClr val="E0DDD6"/>
            </a:solidFill>
            <a:prstDash val="solid"/>
          </a:ln>
          <a:effectLst>
            <a:outerShdw sx="100000" sy="100000" kx="0" ky="0" algn="bl" rotWithShape="0" blurRad="76200" dist="25400" dir="8100000">
              <a:srgbClr val="000000">
                <a:alpha val="8000"/>
              </a:srgbClr>
            </a:outerShdw>
          </a:effectLst>
        </p:spPr>
      </p:sp>
      <p:sp>
        <p:nvSpPr>
          <p:cNvPr id="9" name="Text 6"/>
          <p:cNvSpPr/>
          <p:nvPr/>
        </p:nvSpPr>
        <p:spPr>
          <a:xfrm>
            <a:off x="5486400" y="4114800"/>
            <a:ext cx="1097280" cy="4114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2000" dirty="0">
                <a:solidFill>
                  <a:srgbClr val="1A2456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8</a:t>
            </a:r>
            <a:endParaRPr lang="en-US" sz="2000" dirty="0"/>
          </a:p>
        </p:txBody>
      </p:sp>
      <p:sp>
        <p:nvSpPr>
          <p:cNvPr id="10" name="Text 7"/>
          <p:cNvSpPr/>
          <p:nvPr/>
        </p:nvSpPr>
        <p:spPr>
          <a:xfrm>
            <a:off x="5486400" y="4480560"/>
            <a:ext cx="109728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900" dirty="0">
                <a:solidFill>
                  <a:srgbClr val="88888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Tygodni</a:t>
            </a:r>
            <a:endParaRPr lang="en-US" sz="900" dirty="0"/>
          </a:p>
        </p:txBody>
      </p:sp>
      <p:sp>
        <p:nvSpPr>
          <p:cNvPr id="11" name="Shape 8"/>
          <p:cNvSpPr/>
          <p:nvPr/>
        </p:nvSpPr>
        <p:spPr>
          <a:xfrm>
            <a:off x="6720840" y="4114800"/>
            <a:ext cx="1097280" cy="685800"/>
          </a:xfrm>
          <a:prstGeom prst="rect">
            <a:avLst/>
          </a:prstGeom>
          <a:solidFill>
            <a:srgbClr val="FFFFFF"/>
          </a:solidFill>
          <a:ln w="6350">
            <a:solidFill>
              <a:srgbClr val="E0DDD6"/>
            </a:solidFill>
            <a:prstDash val="solid"/>
          </a:ln>
          <a:effectLst>
            <a:outerShdw sx="100000" sy="100000" kx="0" ky="0" algn="bl" rotWithShape="0" blurRad="76200" dist="25400" dir="8100000">
              <a:srgbClr val="000000">
                <a:alpha val="8000"/>
              </a:srgbClr>
            </a:outerShdw>
          </a:effectLst>
        </p:spPr>
      </p:sp>
      <p:sp>
        <p:nvSpPr>
          <p:cNvPr id="12" name="Text 9"/>
          <p:cNvSpPr/>
          <p:nvPr/>
        </p:nvSpPr>
        <p:spPr>
          <a:xfrm>
            <a:off x="6720840" y="4114800"/>
            <a:ext cx="1097280" cy="4114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2000" dirty="0">
                <a:solidFill>
                  <a:srgbClr val="1A2456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15–20</a:t>
            </a:r>
            <a:endParaRPr lang="en-US" sz="2000" dirty="0"/>
          </a:p>
        </p:txBody>
      </p:sp>
      <p:sp>
        <p:nvSpPr>
          <p:cNvPr id="13" name="Text 10"/>
          <p:cNvSpPr/>
          <p:nvPr/>
        </p:nvSpPr>
        <p:spPr>
          <a:xfrm>
            <a:off x="6720840" y="4480560"/>
            <a:ext cx="109728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900" dirty="0">
                <a:solidFill>
                  <a:srgbClr val="88888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Uczestników</a:t>
            </a:r>
            <a:endParaRPr lang="en-US" sz="900" dirty="0"/>
          </a:p>
        </p:txBody>
      </p:sp>
      <p:sp>
        <p:nvSpPr>
          <p:cNvPr id="14" name="Shape 11"/>
          <p:cNvSpPr/>
          <p:nvPr/>
        </p:nvSpPr>
        <p:spPr>
          <a:xfrm>
            <a:off x="7955280" y="4114800"/>
            <a:ext cx="1097280" cy="685800"/>
          </a:xfrm>
          <a:prstGeom prst="rect">
            <a:avLst/>
          </a:prstGeom>
          <a:solidFill>
            <a:srgbClr val="FFFFFF"/>
          </a:solidFill>
          <a:ln w="6350">
            <a:solidFill>
              <a:srgbClr val="E0DDD6"/>
            </a:solidFill>
            <a:prstDash val="solid"/>
          </a:ln>
          <a:effectLst>
            <a:outerShdw sx="100000" sy="100000" kx="0" ky="0" algn="bl" rotWithShape="0" blurRad="76200" dist="25400" dir="8100000">
              <a:srgbClr val="000000">
                <a:alpha val="8000"/>
              </a:srgbClr>
            </a:outerShdw>
          </a:effectLst>
        </p:spPr>
      </p:sp>
      <p:sp>
        <p:nvSpPr>
          <p:cNvPr id="15" name="Text 12"/>
          <p:cNvSpPr/>
          <p:nvPr/>
        </p:nvSpPr>
        <p:spPr>
          <a:xfrm>
            <a:off x="7955280" y="4114800"/>
            <a:ext cx="1097280" cy="4114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2000" dirty="0">
                <a:solidFill>
                  <a:srgbClr val="1A2456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18–26</a:t>
            </a:r>
            <a:endParaRPr lang="en-US" sz="2000" dirty="0"/>
          </a:p>
        </p:txBody>
      </p:sp>
      <p:sp>
        <p:nvSpPr>
          <p:cNvPr id="16" name="Text 13"/>
          <p:cNvSpPr/>
          <p:nvPr/>
        </p:nvSpPr>
        <p:spPr>
          <a:xfrm>
            <a:off x="7955280" y="4480560"/>
            <a:ext cx="109728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900" dirty="0">
                <a:solidFill>
                  <a:srgbClr val="88888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Lat</a:t>
            </a:r>
            <a:endParaRPr lang="en-US" sz="9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111A3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40080" y="1371600"/>
            <a:ext cx="3657600" cy="3200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r>
              <a:rPr lang="en-US" sz="1000" spc="400" kern="0" dirty="0">
                <a:solidFill>
                  <a:srgbClr val="D4A853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GENEZA</a:t>
            </a:r>
            <a:endParaRPr lang="en-US" sz="1000" dirty="0"/>
          </a:p>
        </p:txBody>
      </p:sp>
      <p:sp>
        <p:nvSpPr>
          <p:cNvPr id="3" name="Text 1"/>
          <p:cNvSpPr/>
          <p:nvPr/>
        </p:nvSpPr>
        <p:spPr>
          <a:xfrm>
            <a:off x="640080" y="1737360"/>
            <a:ext cx="4114800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r>
              <a:rPr lang="en-US" sz="3200" dirty="0">
                <a:solidFill>
                  <a:srgbClr val="FFFFFF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Being Human in the Age of AI</a:t>
            </a:r>
            <a:endParaRPr lang="en-US" sz="3200" dirty="0"/>
          </a:p>
        </p:txBody>
      </p:sp>
      <p:sp>
        <p:nvSpPr>
          <p:cNvPr id="4" name="Text 2"/>
          <p:cNvSpPr/>
          <p:nvPr/>
        </p:nvSpPr>
        <p:spPr>
          <a:xfrm>
            <a:off x="640080" y="2697480"/>
            <a:ext cx="3840480" cy="6400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40000"/>
              </a:lnSpc>
              <a:buNone/>
            </a:pPr>
            <a:r>
              <a:rPr lang="en-US" sz="1300" dirty="0">
                <a:solidFill>
                  <a:srgbClr val="8888A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Cykl spotkań z najwybitniejszymi naukowcami świata — inspiracja do stworzenia Bison Fellowship.</a:t>
            </a:r>
            <a:endParaRPr lang="en-US" sz="1300" dirty="0"/>
          </a:p>
        </p:txBody>
      </p:sp>
      <p:sp>
        <p:nvSpPr>
          <p:cNvPr id="5" name="Text 3"/>
          <p:cNvSpPr/>
          <p:nvPr/>
        </p:nvSpPr>
        <p:spPr>
          <a:xfrm>
            <a:off x="640080" y="3520440"/>
            <a:ext cx="1097280" cy="4114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r>
              <a:rPr lang="en-US" sz="2800" dirty="0">
                <a:solidFill>
                  <a:srgbClr val="FFFFFF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400+</a:t>
            </a:r>
            <a:endParaRPr lang="en-US" sz="2800" dirty="0"/>
          </a:p>
        </p:txBody>
      </p:sp>
      <p:sp>
        <p:nvSpPr>
          <p:cNvPr id="6" name="Text 4"/>
          <p:cNvSpPr/>
          <p:nvPr/>
        </p:nvSpPr>
        <p:spPr>
          <a:xfrm>
            <a:off x="640080" y="3886200"/>
            <a:ext cx="109728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r>
              <a:rPr lang="en-US" sz="900" spc="200" kern="0" dirty="0">
                <a:solidFill>
                  <a:srgbClr val="8888A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UCZESTNIKÓW</a:t>
            </a:r>
            <a:endParaRPr lang="en-US" sz="900" dirty="0"/>
          </a:p>
        </p:txBody>
      </p:sp>
      <p:sp>
        <p:nvSpPr>
          <p:cNvPr id="7" name="Shape 5"/>
          <p:cNvSpPr/>
          <p:nvPr/>
        </p:nvSpPr>
        <p:spPr>
          <a:xfrm>
            <a:off x="1965960" y="3566160"/>
            <a:ext cx="0" cy="502920"/>
          </a:xfrm>
          <a:prstGeom prst="line">
            <a:avLst/>
          </a:prstGeom>
          <a:noFill/>
          <a:ln w="12700">
            <a:solidFill>
              <a:srgbClr val="444466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2194560" y="3520440"/>
            <a:ext cx="1097280" cy="4114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r>
              <a:rPr lang="en-US" sz="2800" dirty="0">
                <a:solidFill>
                  <a:srgbClr val="FFFFFF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200+</a:t>
            </a:r>
            <a:endParaRPr lang="en-US" sz="2800" dirty="0"/>
          </a:p>
        </p:txBody>
      </p:sp>
      <p:sp>
        <p:nvSpPr>
          <p:cNvPr id="9" name="Text 7"/>
          <p:cNvSpPr/>
          <p:nvPr/>
        </p:nvSpPr>
        <p:spPr>
          <a:xfrm>
            <a:off x="2194560" y="3886200"/>
            <a:ext cx="13716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r>
              <a:rPr lang="en-US" sz="900" spc="200" kern="0" dirty="0">
                <a:solidFill>
                  <a:srgbClr val="8888A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OLIMPIJCZYKÓW</a:t>
            </a:r>
            <a:endParaRPr lang="en-US" sz="900" dirty="0"/>
          </a:p>
        </p:txBody>
      </p:sp>
      <p:sp>
        <p:nvSpPr>
          <p:cNvPr id="10" name="Text 8"/>
          <p:cNvSpPr/>
          <p:nvPr/>
        </p:nvSpPr>
        <p:spPr>
          <a:xfrm>
            <a:off x="640080" y="4480560"/>
            <a:ext cx="365760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r>
              <a:rPr lang="en-US" sz="900" dirty="0">
                <a:solidFill>
                  <a:srgbClr val="555577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▶  youtube.com/watch?v=yPZMNXqNdvc</a:t>
            </a:r>
            <a:endParaRPr lang="en-US" sz="9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9F6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274320"/>
            <a:ext cx="4572000" cy="3200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r>
              <a:rPr lang="en-US" sz="1000" spc="400" kern="0" dirty="0">
                <a:solidFill>
                  <a:srgbClr val="1A2456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MENTORZY</a:t>
            </a:r>
            <a:endParaRPr lang="en-US" sz="1000" dirty="0"/>
          </a:p>
        </p:txBody>
      </p:sp>
      <p:sp>
        <p:nvSpPr>
          <p:cNvPr id="3" name="Text 1"/>
          <p:cNvSpPr/>
          <p:nvPr/>
        </p:nvSpPr>
        <p:spPr>
          <a:xfrm>
            <a:off x="457200" y="594360"/>
            <a:ext cx="8229600" cy="5029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r>
              <a:rPr lang="en-US" sz="3600" dirty="0">
                <a:solidFill>
                  <a:srgbClr val="212C33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Nasi mentorzy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457200" y="1097280"/>
            <a:ext cx="7315200" cy="3200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r>
              <a:rPr lang="en-US" sz="1300" dirty="0">
                <a:solidFill>
                  <a:srgbClr val="88888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Polacy z sukcesem na skalę światową, którzy osobiście prowadzą uczestników</a:t>
            </a:r>
            <a:endParaRPr lang="en-US" sz="1300" dirty="0"/>
          </a:p>
        </p:txBody>
      </p:sp>
      <p:sp>
        <p:nvSpPr>
          <p:cNvPr id="5" name="Shape 3"/>
          <p:cNvSpPr/>
          <p:nvPr/>
        </p:nvSpPr>
        <p:spPr>
          <a:xfrm>
            <a:off x="457200" y="1645920"/>
            <a:ext cx="1554480" cy="1005840"/>
          </a:xfrm>
          <a:prstGeom prst="rect">
            <a:avLst/>
          </a:prstGeom>
          <a:solidFill>
            <a:srgbClr val="FFFFFF"/>
          </a:solidFill>
          <a:ln w="6350">
            <a:solidFill>
              <a:srgbClr val="E0DDD6"/>
            </a:solidFill>
            <a:prstDash val="solid"/>
          </a:ln>
          <a:effectLst>
            <a:outerShdw sx="100000" sy="100000" kx="0" ky="0" algn="bl" rotWithShape="0" blurRad="76200" dist="25400" dir="8100000">
              <a:srgbClr val="000000">
                <a:alpha val="8000"/>
              </a:srgbClr>
            </a:outerShdw>
          </a:effectLst>
        </p:spPr>
      </p:sp>
      <p:sp>
        <p:nvSpPr>
          <p:cNvPr id="6" name="Text 4"/>
          <p:cNvSpPr/>
          <p:nvPr/>
        </p:nvSpPr>
        <p:spPr>
          <a:xfrm>
            <a:off x="548640" y="1828800"/>
            <a:ext cx="1371600" cy="3657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1100" dirty="0">
                <a:solidFill>
                  <a:srgbClr val="212C33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prof. Artur Dubrawski</a:t>
            </a:r>
            <a:endParaRPr lang="en-US" sz="1100" dirty="0"/>
          </a:p>
        </p:txBody>
      </p:sp>
      <p:sp>
        <p:nvSpPr>
          <p:cNvPr id="7" name="Text 5"/>
          <p:cNvSpPr/>
          <p:nvPr/>
        </p:nvSpPr>
        <p:spPr>
          <a:xfrm>
            <a:off x="548640" y="2194560"/>
            <a:ext cx="137160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900" dirty="0">
                <a:solidFill>
                  <a:srgbClr val="88888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Carnegie Mellon University</a:t>
            </a:r>
            <a:endParaRPr lang="en-US" sz="900" dirty="0"/>
          </a:p>
        </p:txBody>
      </p:sp>
      <p:sp>
        <p:nvSpPr>
          <p:cNvPr id="8" name="Shape 6"/>
          <p:cNvSpPr/>
          <p:nvPr/>
        </p:nvSpPr>
        <p:spPr>
          <a:xfrm>
            <a:off x="2121408" y="1645920"/>
            <a:ext cx="1554480" cy="1005840"/>
          </a:xfrm>
          <a:prstGeom prst="rect">
            <a:avLst/>
          </a:prstGeom>
          <a:solidFill>
            <a:srgbClr val="FFFFFF"/>
          </a:solidFill>
          <a:ln w="6350">
            <a:solidFill>
              <a:srgbClr val="E0DDD6"/>
            </a:solidFill>
            <a:prstDash val="solid"/>
          </a:ln>
          <a:effectLst>
            <a:outerShdw sx="100000" sy="100000" kx="0" ky="0" algn="bl" rotWithShape="0" blurRad="76200" dist="25400" dir="8100000">
              <a:srgbClr val="000000">
                <a:alpha val="8000"/>
              </a:srgbClr>
            </a:outerShdw>
          </a:effectLst>
        </p:spPr>
      </p:sp>
      <p:sp>
        <p:nvSpPr>
          <p:cNvPr id="9" name="Text 7"/>
          <p:cNvSpPr/>
          <p:nvPr/>
        </p:nvSpPr>
        <p:spPr>
          <a:xfrm>
            <a:off x="2212848" y="1828800"/>
            <a:ext cx="1371600" cy="3657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1100" dirty="0">
                <a:solidFill>
                  <a:srgbClr val="212C33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prof. Piotr Sankowski</a:t>
            </a:r>
            <a:endParaRPr lang="en-US" sz="1100" dirty="0"/>
          </a:p>
        </p:txBody>
      </p:sp>
      <p:sp>
        <p:nvSpPr>
          <p:cNvPr id="10" name="Text 8"/>
          <p:cNvSpPr/>
          <p:nvPr/>
        </p:nvSpPr>
        <p:spPr>
          <a:xfrm>
            <a:off x="2212848" y="2194560"/>
            <a:ext cx="137160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900" dirty="0">
                <a:solidFill>
                  <a:srgbClr val="88888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IDEAS NCBR / UW</a:t>
            </a:r>
            <a:endParaRPr lang="en-US" sz="900" dirty="0"/>
          </a:p>
        </p:txBody>
      </p:sp>
      <p:sp>
        <p:nvSpPr>
          <p:cNvPr id="11" name="Shape 9"/>
          <p:cNvSpPr/>
          <p:nvPr/>
        </p:nvSpPr>
        <p:spPr>
          <a:xfrm>
            <a:off x="3785616" y="1645920"/>
            <a:ext cx="1554480" cy="1005840"/>
          </a:xfrm>
          <a:prstGeom prst="rect">
            <a:avLst/>
          </a:prstGeom>
          <a:solidFill>
            <a:srgbClr val="FFFFFF"/>
          </a:solidFill>
          <a:ln w="6350">
            <a:solidFill>
              <a:srgbClr val="E0DDD6"/>
            </a:solidFill>
            <a:prstDash val="solid"/>
          </a:ln>
          <a:effectLst>
            <a:outerShdw sx="100000" sy="100000" kx="0" ky="0" algn="bl" rotWithShape="0" blurRad="76200" dist="25400" dir="8100000">
              <a:srgbClr val="000000">
                <a:alpha val="8000"/>
              </a:srgbClr>
            </a:outerShdw>
          </a:effectLst>
        </p:spPr>
      </p:sp>
      <p:sp>
        <p:nvSpPr>
          <p:cNvPr id="12" name="Text 10"/>
          <p:cNvSpPr/>
          <p:nvPr/>
        </p:nvSpPr>
        <p:spPr>
          <a:xfrm>
            <a:off x="3877056" y="1828800"/>
            <a:ext cx="1371600" cy="3657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1100" dirty="0">
                <a:solidFill>
                  <a:srgbClr val="212C33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Marek Cygan</a:t>
            </a:r>
            <a:endParaRPr lang="en-US" sz="1100" dirty="0"/>
          </a:p>
        </p:txBody>
      </p:sp>
      <p:sp>
        <p:nvSpPr>
          <p:cNvPr id="13" name="Text 11"/>
          <p:cNvSpPr/>
          <p:nvPr/>
        </p:nvSpPr>
        <p:spPr>
          <a:xfrm>
            <a:off x="3877056" y="2194560"/>
            <a:ext cx="137160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900" dirty="0">
                <a:solidFill>
                  <a:srgbClr val="88888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Nomagic / UW</a:t>
            </a:r>
            <a:endParaRPr lang="en-US" sz="900" dirty="0"/>
          </a:p>
        </p:txBody>
      </p:sp>
      <p:sp>
        <p:nvSpPr>
          <p:cNvPr id="14" name="Shape 12"/>
          <p:cNvSpPr/>
          <p:nvPr/>
        </p:nvSpPr>
        <p:spPr>
          <a:xfrm>
            <a:off x="5449824" y="1645920"/>
            <a:ext cx="1554480" cy="1005840"/>
          </a:xfrm>
          <a:prstGeom prst="rect">
            <a:avLst/>
          </a:prstGeom>
          <a:solidFill>
            <a:srgbClr val="FFFFFF"/>
          </a:solidFill>
          <a:ln w="6350">
            <a:solidFill>
              <a:srgbClr val="E0DDD6"/>
            </a:solidFill>
            <a:prstDash val="solid"/>
          </a:ln>
          <a:effectLst>
            <a:outerShdw sx="100000" sy="100000" kx="0" ky="0" algn="bl" rotWithShape="0" blurRad="76200" dist="25400" dir="8100000">
              <a:srgbClr val="000000">
                <a:alpha val="8000"/>
              </a:srgbClr>
            </a:outerShdw>
          </a:effectLst>
        </p:spPr>
      </p:sp>
      <p:sp>
        <p:nvSpPr>
          <p:cNvPr id="15" name="Text 13"/>
          <p:cNvSpPr/>
          <p:nvPr/>
        </p:nvSpPr>
        <p:spPr>
          <a:xfrm>
            <a:off x="5541264" y="1828800"/>
            <a:ext cx="1371600" cy="3657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1100" dirty="0">
                <a:solidFill>
                  <a:srgbClr val="212C33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Zuzanna Stamirowska</a:t>
            </a:r>
            <a:endParaRPr lang="en-US" sz="1100" dirty="0"/>
          </a:p>
        </p:txBody>
      </p:sp>
      <p:sp>
        <p:nvSpPr>
          <p:cNvPr id="16" name="Text 14"/>
          <p:cNvSpPr/>
          <p:nvPr/>
        </p:nvSpPr>
        <p:spPr>
          <a:xfrm>
            <a:off x="5541264" y="2194560"/>
            <a:ext cx="137160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900" dirty="0">
                <a:solidFill>
                  <a:srgbClr val="88888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Founder &amp; CEO</a:t>
            </a:r>
            <a:endParaRPr lang="en-US" sz="900" dirty="0"/>
          </a:p>
        </p:txBody>
      </p:sp>
      <p:sp>
        <p:nvSpPr>
          <p:cNvPr id="17" name="Shape 15"/>
          <p:cNvSpPr/>
          <p:nvPr/>
        </p:nvSpPr>
        <p:spPr>
          <a:xfrm>
            <a:off x="7114032" y="1645920"/>
            <a:ext cx="1554480" cy="1005840"/>
          </a:xfrm>
          <a:prstGeom prst="rect">
            <a:avLst/>
          </a:prstGeom>
          <a:solidFill>
            <a:srgbClr val="FFFFFF"/>
          </a:solidFill>
          <a:ln w="6350">
            <a:solidFill>
              <a:srgbClr val="E0DDD6"/>
            </a:solidFill>
            <a:prstDash val="solid"/>
          </a:ln>
          <a:effectLst>
            <a:outerShdw sx="100000" sy="100000" kx="0" ky="0" algn="bl" rotWithShape="0" blurRad="76200" dist="25400" dir="8100000">
              <a:srgbClr val="000000">
                <a:alpha val="8000"/>
              </a:srgbClr>
            </a:outerShdw>
          </a:effectLst>
        </p:spPr>
      </p:sp>
      <p:sp>
        <p:nvSpPr>
          <p:cNvPr id="18" name="Text 16"/>
          <p:cNvSpPr/>
          <p:nvPr/>
        </p:nvSpPr>
        <p:spPr>
          <a:xfrm>
            <a:off x="7205472" y="1828800"/>
            <a:ext cx="1371600" cy="3657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1100" dirty="0">
                <a:solidFill>
                  <a:srgbClr val="212C33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Jan Witowski</a:t>
            </a:r>
            <a:endParaRPr lang="en-US" sz="1100" dirty="0"/>
          </a:p>
        </p:txBody>
      </p:sp>
      <p:sp>
        <p:nvSpPr>
          <p:cNvPr id="19" name="Text 17"/>
          <p:cNvSpPr/>
          <p:nvPr/>
        </p:nvSpPr>
        <p:spPr>
          <a:xfrm>
            <a:off x="7205472" y="2194560"/>
            <a:ext cx="137160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900" dirty="0">
                <a:solidFill>
                  <a:srgbClr val="88888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AI in Medicine</a:t>
            </a:r>
            <a:endParaRPr lang="en-US" sz="900" dirty="0"/>
          </a:p>
        </p:txBody>
      </p:sp>
      <p:sp>
        <p:nvSpPr>
          <p:cNvPr id="20" name="Shape 18"/>
          <p:cNvSpPr/>
          <p:nvPr/>
        </p:nvSpPr>
        <p:spPr>
          <a:xfrm>
            <a:off x="457200" y="2834640"/>
            <a:ext cx="1554480" cy="1005840"/>
          </a:xfrm>
          <a:prstGeom prst="rect">
            <a:avLst/>
          </a:prstGeom>
          <a:solidFill>
            <a:srgbClr val="FFFFFF"/>
          </a:solidFill>
          <a:ln w="6350">
            <a:solidFill>
              <a:srgbClr val="E0DDD6"/>
            </a:solidFill>
            <a:prstDash val="solid"/>
          </a:ln>
          <a:effectLst>
            <a:outerShdw sx="100000" sy="100000" kx="0" ky="0" algn="bl" rotWithShape="0" blurRad="76200" dist="25400" dir="8100000">
              <a:srgbClr val="000000">
                <a:alpha val="8000"/>
              </a:srgbClr>
            </a:outerShdw>
          </a:effectLst>
        </p:spPr>
      </p:sp>
      <p:sp>
        <p:nvSpPr>
          <p:cNvPr id="21" name="Text 19"/>
          <p:cNvSpPr/>
          <p:nvPr/>
        </p:nvSpPr>
        <p:spPr>
          <a:xfrm>
            <a:off x="548640" y="3017520"/>
            <a:ext cx="1371600" cy="3657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1100" dirty="0">
                <a:solidFill>
                  <a:srgbClr val="212C33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Marcin Markiewicz</a:t>
            </a:r>
            <a:endParaRPr lang="en-US" sz="1100" dirty="0"/>
          </a:p>
        </p:txBody>
      </p:sp>
      <p:sp>
        <p:nvSpPr>
          <p:cNvPr id="22" name="Text 20"/>
          <p:cNvSpPr/>
          <p:nvPr/>
        </p:nvSpPr>
        <p:spPr>
          <a:xfrm>
            <a:off x="548640" y="3383280"/>
            <a:ext cx="137160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900" dirty="0">
                <a:solidFill>
                  <a:srgbClr val="88888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Tech Leader</a:t>
            </a:r>
            <a:endParaRPr lang="en-US" sz="900" dirty="0"/>
          </a:p>
        </p:txBody>
      </p:sp>
      <p:sp>
        <p:nvSpPr>
          <p:cNvPr id="23" name="Shape 21"/>
          <p:cNvSpPr/>
          <p:nvPr/>
        </p:nvSpPr>
        <p:spPr>
          <a:xfrm>
            <a:off x="2121408" y="2834640"/>
            <a:ext cx="1554480" cy="1005840"/>
          </a:xfrm>
          <a:prstGeom prst="rect">
            <a:avLst/>
          </a:prstGeom>
          <a:solidFill>
            <a:srgbClr val="FFFFFF"/>
          </a:solidFill>
          <a:ln w="6350">
            <a:solidFill>
              <a:srgbClr val="E0DDD6"/>
            </a:solidFill>
            <a:prstDash val="solid"/>
          </a:ln>
          <a:effectLst>
            <a:outerShdw sx="100000" sy="100000" kx="0" ky="0" algn="bl" rotWithShape="0" blurRad="76200" dist="25400" dir="8100000">
              <a:srgbClr val="000000">
                <a:alpha val="8000"/>
              </a:srgbClr>
            </a:outerShdw>
          </a:effectLst>
        </p:spPr>
      </p:sp>
      <p:sp>
        <p:nvSpPr>
          <p:cNvPr id="24" name="Text 22"/>
          <p:cNvSpPr/>
          <p:nvPr/>
        </p:nvSpPr>
        <p:spPr>
          <a:xfrm>
            <a:off x="2212848" y="3017520"/>
            <a:ext cx="1371600" cy="3657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1100" dirty="0">
                <a:solidFill>
                  <a:srgbClr val="212C33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Marcin Koziorowski</a:t>
            </a:r>
            <a:endParaRPr lang="en-US" sz="1100" dirty="0"/>
          </a:p>
        </p:txBody>
      </p:sp>
      <p:sp>
        <p:nvSpPr>
          <p:cNvPr id="25" name="Text 23"/>
          <p:cNvSpPr/>
          <p:nvPr/>
        </p:nvSpPr>
        <p:spPr>
          <a:xfrm>
            <a:off x="2212848" y="3383280"/>
            <a:ext cx="137160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900" dirty="0">
                <a:solidFill>
                  <a:srgbClr val="88888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AI / ML</a:t>
            </a:r>
            <a:endParaRPr lang="en-US" sz="900" dirty="0"/>
          </a:p>
        </p:txBody>
      </p:sp>
      <p:sp>
        <p:nvSpPr>
          <p:cNvPr id="26" name="Shape 24"/>
          <p:cNvSpPr/>
          <p:nvPr/>
        </p:nvSpPr>
        <p:spPr>
          <a:xfrm>
            <a:off x="3785616" y="2834640"/>
            <a:ext cx="1554480" cy="1005840"/>
          </a:xfrm>
          <a:prstGeom prst="rect">
            <a:avLst/>
          </a:prstGeom>
          <a:solidFill>
            <a:srgbClr val="FFFFFF"/>
          </a:solidFill>
          <a:ln w="6350">
            <a:solidFill>
              <a:srgbClr val="E0DDD6"/>
            </a:solidFill>
            <a:prstDash val="solid"/>
          </a:ln>
          <a:effectLst>
            <a:outerShdw sx="100000" sy="100000" kx="0" ky="0" algn="bl" rotWithShape="0" blurRad="76200" dist="25400" dir="8100000">
              <a:srgbClr val="000000">
                <a:alpha val="8000"/>
              </a:srgbClr>
            </a:outerShdw>
          </a:effectLst>
        </p:spPr>
      </p:sp>
      <p:sp>
        <p:nvSpPr>
          <p:cNvPr id="27" name="Text 25"/>
          <p:cNvSpPr/>
          <p:nvPr/>
        </p:nvSpPr>
        <p:spPr>
          <a:xfrm>
            <a:off x="3877056" y="3017520"/>
            <a:ext cx="1371600" cy="3657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1100" dirty="0">
                <a:solidFill>
                  <a:srgbClr val="212C33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Dawid Kielak</a:t>
            </a:r>
            <a:endParaRPr lang="en-US" sz="1100" dirty="0"/>
          </a:p>
        </p:txBody>
      </p:sp>
      <p:sp>
        <p:nvSpPr>
          <p:cNvPr id="28" name="Text 26"/>
          <p:cNvSpPr/>
          <p:nvPr/>
        </p:nvSpPr>
        <p:spPr>
          <a:xfrm>
            <a:off x="3877056" y="3383280"/>
            <a:ext cx="137160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900" dirty="0">
                <a:solidFill>
                  <a:srgbClr val="88888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Matematyk</a:t>
            </a:r>
            <a:endParaRPr lang="en-US" sz="900" dirty="0"/>
          </a:p>
        </p:txBody>
      </p:sp>
      <p:sp>
        <p:nvSpPr>
          <p:cNvPr id="29" name="Shape 27"/>
          <p:cNvSpPr/>
          <p:nvPr/>
        </p:nvSpPr>
        <p:spPr>
          <a:xfrm>
            <a:off x="5449824" y="2834640"/>
            <a:ext cx="1554480" cy="1005840"/>
          </a:xfrm>
          <a:prstGeom prst="rect">
            <a:avLst/>
          </a:prstGeom>
          <a:solidFill>
            <a:srgbClr val="FFFFFF"/>
          </a:solidFill>
          <a:ln w="6350">
            <a:solidFill>
              <a:srgbClr val="E0DDD6"/>
            </a:solidFill>
            <a:prstDash val="solid"/>
          </a:ln>
          <a:effectLst>
            <a:outerShdw sx="100000" sy="100000" kx="0" ky="0" algn="bl" rotWithShape="0" blurRad="76200" dist="25400" dir="8100000">
              <a:srgbClr val="000000">
                <a:alpha val="8000"/>
              </a:srgbClr>
            </a:outerShdw>
          </a:effectLst>
        </p:spPr>
      </p:sp>
      <p:sp>
        <p:nvSpPr>
          <p:cNvPr id="30" name="Text 28"/>
          <p:cNvSpPr/>
          <p:nvPr/>
        </p:nvSpPr>
        <p:spPr>
          <a:xfrm>
            <a:off x="5541264" y="3017520"/>
            <a:ext cx="1371600" cy="3657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1100" dirty="0">
                <a:solidFill>
                  <a:srgbClr val="212C33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prof. Włodzisław Duch</a:t>
            </a:r>
            <a:endParaRPr lang="en-US" sz="1100" dirty="0"/>
          </a:p>
        </p:txBody>
      </p:sp>
      <p:sp>
        <p:nvSpPr>
          <p:cNvPr id="31" name="Text 29"/>
          <p:cNvSpPr/>
          <p:nvPr/>
        </p:nvSpPr>
        <p:spPr>
          <a:xfrm>
            <a:off x="5541264" y="3383280"/>
            <a:ext cx="137160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900" dirty="0">
                <a:solidFill>
                  <a:srgbClr val="88888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Neurokognitywistyka</a:t>
            </a:r>
            <a:endParaRPr lang="en-US" sz="900" dirty="0"/>
          </a:p>
        </p:txBody>
      </p:sp>
      <p:sp>
        <p:nvSpPr>
          <p:cNvPr id="32" name="Shape 30"/>
          <p:cNvSpPr/>
          <p:nvPr/>
        </p:nvSpPr>
        <p:spPr>
          <a:xfrm>
            <a:off x="7114032" y="2834640"/>
            <a:ext cx="1554480" cy="1005840"/>
          </a:xfrm>
          <a:prstGeom prst="rect">
            <a:avLst/>
          </a:prstGeom>
          <a:solidFill>
            <a:srgbClr val="FFFFFF"/>
          </a:solidFill>
          <a:ln w="6350">
            <a:solidFill>
              <a:srgbClr val="E0DDD6"/>
            </a:solidFill>
            <a:prstDash val="solid"/>
          </a:ln>
          <a:effectLst>
            <a:outerShdw sx="100000" sy="100000" kx="0" ky="0" algn="bl" rotWithShape="0" blurRad="76200" dist="25400" dir="8100000">
              <a:srgbClr val="000000">
                <a:alpha val="8000"/>
              </a:srgbClr>
            </a:outerShdw>
          </a:effectLst>
        </p:spPr>
      </p:sp>
      <p:sp>
        <p:nvSpPr>
          <p:cNvPr id="33" name="Text 31"/>
          <p:cNvSpPr/>
          <p:nvPr/>
        </p:nvSpPr>
        <p:spPr>
          <a:xfrm>
            <a:off x="7205472" y="3017520"/>
            <a:ext cx="1371600" cy="3657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1100" dirty="0">
                <a:solidFill>
                  <a:srgbClr val="212C33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Marcin Ratajczak</a:t>
            </a:r>
            <a:endParaRPr lang="en-US" sz="1100" dirty="0"/>
          </a:p>
        </p:txBody>
      </p:sp>
      <p:sp>
        <p:nvSpPr>
          <p:cNvPr id="34" name="Text 32"/>
          <p:cNvSpPr/>
          <p:nvPr/>
        </p:nvSpPr>
        <p:spPr>
          <a:xfrm>
            <a:off x="7205472" y="3383280"/>
            <a:ext cx="137160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900" dirty="0">
                <a:solidFill>
                  <a:srgbClr val="88888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Biznes &amp; Tech</a:t>
            </a:r>
            <a:endParaRPr lang="en-US" sz="900" dirty="0"/>
          </a:p>
        </p:txBody>
      </p:sp>
      <p:sp>
        <p:nvSpPr>
          <p:cNvPr id="35" name="Text 33"/>
          <p:cNvSpPr/>
          <p:nvPr/>
        </p:nvSpPr>
        <p:spPr>
          <a:xfrm>
            <a:off x="457200" y="4114800"/>
            <a:ext cx="82296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100" i="1" dirty="0">
                <a:solidFill>
                  <a:srgbClr val="88888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…i kolejni — lista mentorów rośnie</a:t>
            </a:r>
            <a:endParaRPr lang="en-US" sz="11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9F6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274320"/>
            <a:ext cx="8229600" cy="3200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1000" spc="400" kern="0" dirty="0">
                <a:solidFill>
                  <a:srgbClr val="1A2456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STRUKTURA</a:t>
            </a:r>
            <a:endParaRPr lang="en-US" sz="1000" dirty="0"/>
          </a:p>
        </p:txBody>
      </p:sp>
      <p:sp>
        <p:nvSpPr>
          <p:cNvPr id="3" name="Text 1"/>
          <p:cNvSpPr/>
          <p:nvPr/>
        </p:nvSpPr>
        <p:spPr>
          <a:xfrm>
            <a:off x="457200" y="594360"/>
            <a:ext cx="8229600" cy="5029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212C33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Jak działa program?</a:t>
            </a:r>
            <a:endParaRPr lang="en-US" sz="3600" dirty="0"/>
          </a:p>
        </p:txBody>
      </p:sp>
      <p:sp>
        <p:nvSpPr>
          <p:cNvPr id="4" name="Shape 2"/>
          <p:cNvSpPr/>
          <p:nvPr/>
        </p:nvSpPr>
        <p:spPr>
          <a:xfrm>
            <a:off x="457200" y="1325880"/>
            <a:ext cx="2651760" cy="3383280"/>
          </a:xfrm>
          <a:prstGeom prst="rect">
            <a:avLst/>
          </a:prstGeom>
          <a:solidFill>
            <a:srgbClr val="FFFFFF"/>
          </a:solidFill>
          <a:ln w="6350">
            <a:solidFill>
              <a:srgbClr val="E0DDD6"/>
            </a:solidFill>
            <a:prstDash val="solid"/>
          </a:ln>
          <a:effectLst>
            <a:outerShdw sx="100000" sy="100000" kx="0" ky="0" algn="bl" rotWithShape="0" blurRad="76200" dist="25400" dir="8100000">
              <a:srgbClr val="000000">
                <a:alpha val="8000"/>
              </a:srgbClr>
            </a:outerShdw>
          </a:effectLst>
        </p:spPr>
      </p:sp>
      <p:sp>
        <p:nvSpPr>
          <p:cNvPr id="5" name="Shape 3"/>
          <p:cNvSpPr/>
          <p:nvPr/>
        </p:nvSpPr>
        <p:spPr>
          <a:xfrm>
            <a:off x="457200" y="1325880"/>
            <a:ext cx="2651760" cy="36576"/>
          </a:xfrm>
          <a:prstGeom prst="rect">
            <a:avLst/>
          </a:prstGeom>
          <a:solidFill>
            <a:srgbClr val="1A2456"/>
          </a:solidFill>
          <a:ln/>
        </p:spPr>
      </p:sp>
      <p:sp>
        <p:nvSpPr>
          <p:cNvPr id="6" name="Shape 4"/>
          <p:cNvSpPr/>
          <p:nvPr/>
        </p:nvSpPr>
        <p:spPr>
          <a:xfrm>
            <a:off x="457200" y="1362456"/>
            <a:ext cx="2651760" cy="1828800"/>
          </a:xfrm>
          <a:prstGeom prst="rect">
            <a:avLst/>
          </a:prstGeom>
          <a:solidFill>
            <a:srgbClr val="F2EEE6"/>
          </a:solidFill>
          <a:ln/>
        </p:spPr>
      </p:sp>
      <p:pic>
        <p:nvPicPr>
          <p:cNvPr id="7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731520" y="1463040"/>
            <a:ext cx="2103120" cy="1645920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640080" y="3246120"/>
            <a:ext cx="2286000" cy="3657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1600" dirty="0">
                <a:solidFill>
                  <a:srgbClr val="212C33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Mentoring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640080" y="3611880"/>
            <a:ext cx="2286000" cy="960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ct val="135000"/>
              </a:lnSpc>
              <a:buNone/>
            </a:pPr>
            <a:r>
              <a:rPr lang="en-US" sz="1050" dirty="0">
                <a:solidFill>
                  <a:srgbClr val="88888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Każdy uczestnik otrzymuje dedykowanego mentora: Polaka z sukcesem na skalę światową, który wspiera go na ścieżce badawczej, biznesowej i życiowej.</a:t>
            </a:r>
            <a:endParaRPr lang="en-US" sz="1050" dirty="0"/>
          </a:p>
        </p:txBody>
      </p:sp>
      <p:sp>
        <p:nvSpPr>
          <p:cNvPr id="10" name="Shape 7"/>
          <p:cNvSpPr/>
          <p:nvPr/>
        </p:nvSpPr>
        <p:spPr>
          <a:xfrm>
            <a:off x="3337560" y="1325880"/>
            <a:ext cx="2651760" cy="3383280"/>
          </a:xfrm>
          <a:prstGeom prst="rect">
            <a:avLst/>
          </a:prstGeom>
          <a:solidFill>
            <a:srgbClr val="FFFFFF"/>
          </a:solidFill>
          <a:ln w="6350">
            <a:solidFill>
              <a:srgbClr val="E0DDD6"/>
            </a:solidFill>
            <a:prstDash val="solid"/>
          </a:ln>
          <a:effectLst>
            <a:outerShdw sx="100000" sy="100000" kx="0" ky="0" algn="bl" rotWithShape="0" blurRad="76200" dist="25400" dir="8100000">
              <a:srgbClr val="000000">
                <a:alpha val="8000"/>
              </a:srgbClr>
            </a:outerShdw>
          </a:effectLst>
        </p:spPr>
      </p:sp>
      <p:sp>
        <p:nvSpPr>
          <p:cNvPr id="11" name="Shape 8"/>
          <p:cNvSpPr/>
          <p:nvPr/>
        </p:nvSpPr>
        <p:spPr>
          <a:xfrm>
            <a:off x="3337560" y="1325880"/>
            <a:ext cx="2651760" cy="36576"/>
          </a:xfrm>
          <a:prstGeom prst="rect">
            <a:avLst/>
          </a:prstGeom>
          <a:solidFill>
            <a:srgbClr val="D4A853"/>
          </a:solidFill>
          <a:ln/>
        </p:spPr>
      </p:sp>
      <p:sp>
        <p:nvSpPr>
          <p:cNvPr id="12" name="Shape 9"/>
          <p:cNvSpPr/>
          <p:nvPr/>
        </p:nvSpPr>
        <p:spPr>
          <a:xfrm>
            <a:off x="3337560" y="1362456"/>
            <a:ext cx="2651760" cy="1828800"/>
          </a:xfrm>
          <a:prstGeom prst="rect">
            <a:avLst/>
          </a:prstGeom>
          <a:solidFill>
            <a:srgbClr val="F2EEE6"/>
          </a:solidFill>
          <a:ln/>
        </p:spPr>
      </p:sp>
      <p:pic>
        <p:nvPicPr>
          <p:cNvPr id="13" name="Image 1" descr="preencoded.png">    </p:cNvPr>
          <p:cNvPicPr>
            <a:picLocks noChangeAspect="1"/>
          </p:cNvPicPr>
          <p:nvPr/>
        </p:nvPicPr>
        <p:blipFill>
          <a:blip r:embed="rId2"/>
          <a:srcRect l="0" r="0" t="0" b="0"/>
          <a:stretch/>
        </p:blipFill>
        <p:spPr>
          <a:xfrm>
            <a:off x="3611880" y="1463040"/>
            <a:ext cx="2103120" cy="1645920"/>
          </a:xfrm>
          <a:prstGeom prst="rect">
            <a:avLst/>
          </a:prstGeom>
        </p:spPr>
      </p:pic>
      <p:sp>
        <p:nvSpPr>
          <p:cNvPr id="14" name="Text 10"/>
          <p:cNvSpPr/>
          <p:nvPr/>
        </p:nvSpPr>
        <p:spPr>
          <a:xfrm>
            <a:off x="3520440" y="3246120"/>
            <a:ext cx="2286000" cy="3657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1600" dirty="0">
                <a:solidFill>
                  <a:srgbClr val="212C33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Wyzwanie od Partnera</a:t>
            </a:r>
            <a:endParaRPr lang="en-US" sz="1600" dirty="0"/>
          </a:p>
        </p:txBody>
      </p:sp>
      <p:sp>
        <p:nvSpPr>
          <p:cNvPr id="15" name="Text 11"/>
          <p:cNvSpPr/>
          <p:nvPr/>
        </p:nvSpPr>
        <p:spPr>
          <a:xfrm>
            <a:off x="3520440" y="3611880"/>
            <a:ext cx="2286000" cy="960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ct val="135000"/>
              </a:lnSpc>
              <a:buNone/>
            </a:pPr>
            <a:r>
              <a:rPr lang="en-US" sz="1050" dirty="0">
                <a:solidFill>
                  <a:srgbClr val="88888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3-osobowe zespoły przez 8 tygodni pracują nad realnym wyzwaniem technologicznym wyznaczonym przez partnera.</a:t>
            </a:r>
            <a:endParaRPr lang="en-US" sz="1050" dirty="0"/>
          </a:p>
        </p:txBody>
      </p:sp>
      <p:sp>
        <p:nvSpPr>
          <p:cNvPr id="16" name="Shape 12"/>
          <p:cNvSpPr/>
          <p:nvPr/>
        </p:nvSpPr>
        <p:spPr>
          <a:xfrm>
            <a:off x="6217920" y="1325880"/>
            <a:ext cx="2651760" cy="3383280"/>
          </a:xfrm>
          <a:prstGeom prst="rect">
            <a:avLst/>
          </a:prstGeom>
          <a:solidFill>
            <a:srgbClr val="FFFFFF"/>
          </a:solidFill>
          <a:ln w="6350">
            <a:solidFill>
              <a:srgbClr val="E0DDD6"/>
            </a:solidFill>
            <a:prstDash val="solid"/>
          </a:ln>
          <a:effectLst>
            <a:outerShdw sx="100000" sy="100000" kx="0" ky="0" algn="bl" rotWithShape="0" blurRad="76200" dist="25400" dir="8100000">
              <a:srgbClr val="000000">
                <a:alpha val="8000"/>
              </a:srgbClr>
            </a:outerShdw>
          </a:effectLst>
        </p:spPr>
      </p:sp>
      <p:sp>
        <p:nvSpPr>
          <p:cNvPr id="17" name="Shape 13"/>
          <p:cNvSpPr/>
          <p:nvPr/>
        </p:nvSpPr>
        <p:spPr>
          <a:xfrm>
            <a:off x="6217920" y="1325880"/>
            <a:ext cx="2651760" cy="36576"/>
          </a:xfrm>
          <a:prstGeom prst="rect">
            <a:avLst/>
          </a:prstGeom>
          <a:solidFill>
            <a:srgbClr val="1A2456"/>
          </a:solidFill>
          <a:ln/>
        </p:spPr>
      </p:sp>
      <p:sp>
        <p:nvSpPr>
          <p:cNvPr id="18" name="Shape 14"/>
          <p:cNvSpPr/>
          <p:nvPr/>
        </p:nvSpPr>
        <p:spPr>
          <a:xfrm>
            <a:off x="6217920" y="1362456"/>
            <a:ext cx="2651760" cy="1828800"/>
          </a:xfrm>
          <a:prstGeom prst="rect">
            <a:avLst/>
          </a:prstGeom>
          <a:solidFill>
            <a:srgbClr val="F2EEE6"/>
          </a:solidFill>
          <a:ln/>
        </p:spPr>
      </p:sp>
      <p:pic>
        <p:nvPicPr>
          <p:cNvPr id="19" name="Image 2" descr="preencoded.png">    </p:cNvPr>
          <p:cNvPicPr>
            <a:picLocks noChangeAspect="1"/>
          </p:cNvPicPr>
          <p:nvPr/>
        </p:nvPicPr>
        <p:blipFill>
          <a:blip r:embed="rId3"/>
          <a:srcRect l="0" r="0" t="0" b="0"/>
          <a:stretch/>
        </p:blipFill>
        <p:spPr>
          <a:xfrm>
            <a:off x="6492240" y="1463040"/>
            <a:ext cx="2103120" cy="1645920"/>
          </a:xfrm>
          <a:prstGeom prst="rect">
            <a:avLst/>
          </a:prstGeom>
        </p:spPr>
      </p:pic>
      <p:sp>
        <p:nvSpPr>
          <p:cNvPr id="20" name="Text 15"/>
          <p:cNvSpPr/>
          <p:nvPr/>
        </p:nvSpPr>
        <p:spPr>
          <a:xfrm>
            <a:off x="6400800" y="3246120"/>
            <a:ext cx="2286000" cy="3657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1600" dirty="0">
                <a:solidFill>
                  <a:srgbClr val="212C33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Wyjazd do Doliny Krzemowej</a:t>
            </a:r>
            <a:endParaRPr lang="en-US" sz="1600" dirty="0"/>
          </a:p>
        </p:txBody>
      </p:sp>
      <p:sp>
        <p:nvSpPr>
          <p:cNvPr id="21" name="Text 16"/>
          <p:cNvSpPr/>
          <p:nvPr/>
        </p:nvSpPr>
        <p:spPr>
          <a:xfrm>
            <a:off x="6400800" y="3611880"/>
            <a:ext cx="2286000" cy="960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ct val="135000"/>
              </a:lnSpc>
              <a:buNone/>
            </a:pPr>
            <a:r>
              <a:rPr lang="en-US" sz="1050" dirty="0">
                <a:solidFill>
                  <a:srgbClr val="88888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Najlepsze zespoły zapraszamy na 2-tygodniowy pobyt w San Francisco, na granicy nauki i technologii.</a:t>
            </a:r>
            <a:endParaRPr lang="en-US" sz="10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1A245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>
            <a:alphaModFix amt="8000"/>
          </a:blip>
          <a:srcRect l="0" r="0" t="0" b="0"/>
          <a:stretch/>
        </p:blipFill>
        <p:spPr>
          <a:xfrm>
            <a:off x="4572000" y="2286000"/>
            <a:ext cx="4572000" cy="292608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57200" y="274320"/>
            <a:ext cx="4572000" cy="3200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r>
              <a:rPr lang="en-US" sz="1000" spc="400" kern="0" dirty="0">
                <a:solidFill>
                  <a:srgbClr val="D4A853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ROLA PARTNERA</a:t>
            </a:r>
            <a:endParaRPr lang="en-US" sz="1000" dirty="0"/>
          </a:p>
        </p:txBody>
      </p:sp>
      <p:sp>
        <p:nvSpPr>
          <p:cNvPr id="4" name="Text 1"/>
          <p:cNvSpPr/>
          <p:nvPr/>
        </p:nvSpPr>
        <p:spPr>
          <a:xfrm>
            <a:off x="457200" y="594360"/>
            <a:ext cx="8229600" cy="5029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r>
              <a:rPr lang="en-US" sz="3600" dirty="0">
                <a:solidFill>
                  <a:srgbClr val="F0EDE7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PSE × Bison Fellowship</a:t>
            </a:r>
            <a:endParaRPr lang="en-US" sz="3600" dirty="0"/>
          </a:p>
        </p:txBody>
      </p:sp>
      <p:sp>
        <p:nvSpPr>
          <p:cNvPr id="5" name="Text 2"/>
          <p:cNvSpPr/>
          <p:nvPr/>
        </p:nvSpPr>
        <p:spPr>
          <a:xfrm>
            <a:off x="457200" y="1097280"/>
            <a:ext cx="6400800" cy="3200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r>
              <a:rPr lang="en-US" sz="1300" dirty="0">
                <a:solidFill>
                  <a:srgbClr val="8888A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PSE stawia wyzwanie technologiczne — nasi uczestnicy je rozwiązują</a:t>
            </a:r>
            <a:endParaRPr lang="en-US" sz="1300" dirty="0"/>
          </a:p>
        </p:txBody>
      </p:sp>
      <p:sp>
        <p:nvSpPr>
          <p:cNvPr id="6" name="Shape 3"/>
          <p:cNvSpPr/>
          <p:nvPr/>
        </p:nvSpPr>
        <p:spPr>
          <a:xfrm>
            <a:off x="457200" y="1645920"/>
            <a:ext cx="3931920" cy="3017520"/>
          </a:xfrm>
          <a:prstGeom prst="rect">
            <a:avLst/>
          </a:prstGeom>
          <a:solidFill>
            <a:srgbClr val="1A2456"/>
          </a:solidFill>
          <a:ln w="12700">
            <a:solidFill>
              <a:srgbClr val="2A3466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40080" y="1737360"/>
            <a:ext cx="3566160" cy="3200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r>
              <a:rPr lang="en-US" sz="1400" dirty="0">
                <a:solidFill>
                  <a:srgbClr val="F0EDE7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Jak to działa?</a:t>
            </a:r>
            <a:endParaRPr lang="en-US" sz="1400" dirty="0"/>
          </a:p>
        </p:txBody>
      </p:sp>
      <p:sp>
        <p:nvSpPr>
          <p:cNvPr id="8" name="Shape 5"/>
          <p:cNvSpPr/>
          <p:nvPr/>
        </p:nvSpPr>
        <p:spPr>
          <a:xfrm>
            <a:off x="731520" y="2148840"/>
            <a:ext cx="274320" cy="274320"/>
          </a:xfrm>
          <a:prstGeom prst="ellipse">
            <a:avLst/>
          </a:prstGeom>
          <a:solidFill>
            <a:srgbClr val="D4A853"/>
          </a:solidFill>
          <a:ln/>
        </p:spPr>
      </p:sp>
      <p:sp>
        <p:nvSpPr>
          <p:cNvPr id="9" name="Text 6"/>
          <p:cNvSpPr/>
          <p:nvPr/>
        </p:nvSpPr>
        <p:spPr>
          <a:xfrm>
            <a:off x="731520" y="2148840"/>
            <a:ext cx="27432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1100" b="1" dirty="0">
                <a:solidFill>
                  <a:srgbClr val="1A2456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1</a:t>
            </a:r>
            <a:endParaRPr lang="en-US" sz="1100" dirty="0"/>
          </a:p>
        </p:txBody>
      </p:sp>
      <p:sp>
        <p:nvSpPr>
          <p:cNvPr id="10" name="Text 7"/>
          <p:cNvSpPr/>
          <p:nvPr/>
        </p:nvSpPr>
        <p:spPr>
          <a:xfrm>
            <a:off x="1143000" y="2130552"/>
            <a:ext cx="3063240" cy="5486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ct val="125000"/>
              </a:lnSpc>
              <a:buNone/>
            </a:pPr>
            <a:r>
              <a:rPr lang="en-US" sz="1050" dirty="0">
                <a:solidFill>
                  <a:srgbClr val="AAAACC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PSE definiuje wyzwania technologiczne — np. analiza przyłączeń, optymalizacja sieci</a:t>
            </a:r>
            <a:endParaRPr lang="en-US" sz="1050" dirty="0"/>
          </a:p>
        </p:txBody>
      </p:sp>
      <p:sp>
        <p:nvSpPr>
          <p:cNvPr id="11" name="Shape 8"/>
          <p:cNvSpPr/>
          <p:nvPr/>
        </p:nvSpPr>
        <p:spPr>
          <a:xfrm>
            <a:off x="731520" y="2788920"/>
            <a:ext cx="274320" cy="274320"/>
          </a:xfrm>
          <a:prstGeom prst="ellipse">
            <a:avLst/>
          </a:prstGeom>
          <a:solidFill>
            <a:srgbClr val="D4A853"/>
          </a:solidFill>
          <a:ln/>
        </p:spPr>
      </p:sp>
      <p:sp>
        <p:nvSpPr>
          <p:cNvPr id="12" name="Text 9"/>
          <p:cNvSpPr/>
          <p:nvPr/>
        </p:nvSpPr>
        <p:spPr>
          <a:xfrm>
            <a:off x="731520" y="2788920"/>
            <a:ext cx="27432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1100" b="1" dirty="0">
                <a:solidFill>
                  <a:srgbClr val="1A2456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2</a:t>
            </a:r>
            <a:endParaRPr lang="en-US" sz="1100" dirty="0"/>
          </a:p>
        </p:txBody>
      </p:sp>
      <p:sp>
        <p:nvSpPr>
          <p:cNvPr id="13" name="Text 10"/>
          <p:cNvSpPr/>
          <p:nvPr/>
        </p:nvSpPr>
        <p:spPr>
          <a:xfrm>
            <a:off x="1143000" y="2770632"/>
            <a:ext cx="3063240" cy="5486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ct val="125000"/>
              </a:lnSpc>
              <a:buNone/>
            </a:pPr>
            <a:r>
              <a:rPr lang="en-US" sz="1050" dirty="0">
                <a:solidFill>
                  <a:srgbClr val="AAAACC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Dedykowany 3-osobowy zespół najzdolniejszych olimpijczyków pracuje 8 tygodni</a:t>
            </a:r>
            <a:endParaRPr lang="en-US" sz="1050" dirty="0"/>
          </a:p>
        </p:txBody>
      </p:sp>
      <p:sp>
        <p:nvSpPr>
          <p:cNvPr id="14" name="Shape 11"/>
          <p:cNvSpPr/>
          <p:nvPr/>
        </p:nvSpPr>
        <p:spPr>
          <a:xfrm>
            <a:off x="731520" y="3429000"/>
            <a:ext cx="274320" cy="274320"/>
          </a:xfrm>
          <a:prstGeom prst="ellipse">
            <a:avLst/>
          </a:prstGeom>
          <a:solidFill>
            <a:srgbClr val="D4A853"/>
          </a:solidFill>
          <a:ln/>
        </p:spPr>
      </p:sp>
      <p:sp>
        <p:nvSpPr>
          <p:cNvPr id="15" name="Text 12"/>
          <p:cNvSpPr/>
          <p:nvPr/>
        </p:nvSpPr>
        <p:spPr>
          <a:xfrm>
            <a:off x="731520" y="3429000"/>
            <a:ext cx="27432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1100" b="1" dirty="0">
                <a:solidFill>
                  <a:srgbClr val="1A2456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3</a:t>
            </a:r>
            <a:endParaRPr lang="en-US" sz="1100" dirty="0"/>
          </a:p>
        </p:txBody>
      </p:sp>
      <p:sp>
        <p:nvSpPr>
          <p:cNvPr id="16" name="Text 13"/>
          <p:cNvSpPr/>
          <p:nvPr/>
        </p:nvSpPr>
        <p:spPr>
          <a:xfrm>
            <a:off x="1143000" y="3410712"/>
            <a:ext cx="3063240" cy="5486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ct val="125000"/>
              </a:lnSpc>
              <a:buNone/>
            </a:pPr>
            <a:r>
              <a:rPr lang="en-US" sz="1050" dirty="0">
                <a:solidFill>
                  <a:srgbClr val="AAAACC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Opiekun techniczny ze strony PSE spotyka się z zespołem co 2 tygodnie</a:t>
            </a:r>
            <a:endParaRPr lang="en-US" sz="1050" dirty="0"/>
          </a:p>
        </p:txBody>
      </p:sp>
      <p:sp>
        <p:nvSpPr>
          <p:cNvPr id="17" name="Shape 14"/>
          <p:cNvSpPr/>
          <p:nvPr/>
        </p:nvSpPr>
        <p:spPr>
          <a:xfrm>
            <a:off x="731520" y="4069080"/>
            <a:ext cx="274320" cy="274320"/>
          </a:xfrm>
          <a:prstGeom prst="ellipse">
            <a:avLst/>
          </a:prstGeom>
          <a:solidFill>
            <a:srgbClr val="D4A853"/>
          </a:solidFill>
          <a:ln/>
        </p:spPr>
      </p:sp>
      <p:sp>
        <p:nvSpPr>
          <p:cNvPr id="18" name="Text 15"/>
          <p:cNvSpPr/>
          <p:nvPr/>
        </p:nvSpPr>
        <p:spPr>
          <a:xfrm>
            <a:off x="731520" y="4069080"/>
            <a:ext cx="27432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1100" b="1" dirty="0">
                <a:solidFill>
                  <a:srgbClr val="1A2456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4</a:t>
            </a:r>
            <a:endParaRPr lang="en-US" sz="1100" dirty="0"/>
          </a:p>
        </p:txBody>
      </p:sp>
      <p:sp>
        <p:nvSpPr>
          <p:cNvPr id="19" name="Text 16"/>
          <p:cNvSpPr/>
          <p:nvPr/>
        </p:nvSpPr>
        <p:spPr>
          <a:xfrm>
            <a:off x="1143000" y="4050792"/>
            <a:ext cx="3063240" cy="5486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ct val="125000"/>
              </a:lnSpc>
              <a:buNone/>
            </a:pPr>
            <a:r>
              <a:rPr lang="en-US" sz="1050" dirty="0">
                <a:solidFill>
                  <a:srgbClr val="AAAACC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Zespół prezentuje rozwiązanie na Demo Day przed jury i gośćmi</a:t>
            </a:r>
            <a:endParaRPr lang="en-US" sz="1050" dirty="0"/>
          </a:p>
        </p:txBody>
      </p:sp>
      <p:sp>
        <p:nvSpPr>
          <p:cNvPr id="20" name="Shape 17"/>
          <p:cNvSpPr/>
          <p:nvPr/>
        </p:nvSpPr>
        <p:spPr>
          <a:xfrm>
            <a:off x="4754880" y="1645920"/>
            <a:ext cx="3931920" cy="3017520"/>
          </a:xfrm>
          <a:prstGeom prst="rect">
            <a:avLst/>
          </a:prstGeom>
          <a:solidFill>
            <a:srgbClr val="1A2456"/>
          </a:solidFill>
          <a:ln w="12700">
            <a:solidFill>
              <a:srgbClr val="2A3466"/>
            </a:solidFill>
            <a:prstDash val="solid"/>
          </a:ln>
        </p:spPr>
      </p:sp>
      <p:sp>
        <p:nvSpPr>
          <p:cNvPr id="21" name="Text 18"/>
          <p:cNvSpPr/>
          <p:nvPr/>
        </p:nvSpPr>
        <p:spPr>
          <a:xfrm>
            <a:off x="4937760" y="1737360"/>
            <a:ext cx="3566160" cy="3200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r>
              <a:rPr lang="en-US" sz="1400" dirty="0">
                <a:solidFill>
                  <a:srgbClr val="F0EDE7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Harmonogram</a:t>
            </a:r>
            <a:endParaRPr lang="en-US" sz="1400" dirty="0"/>
          </a:p>
        </p:txBody>
      </p:sp>
      <p:sp>
        <p:nvSpPr>
          <p:cNvPr id="22" name="Text 19"/>
          <p:cNvSpPr/>
          <p:nvPr/>
        </p:nvSpPr>
        <p:spPr>
          <a:xfrm>
            <a:off x="4937760" y="2148840"/>
            <a:ext cx="914400" cy="3200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r>
              <a:rPr lang="en-US" sz="900" b="1" dirty="0">
                <a:solidFill>
                  <a:srgbClr val="D4A853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Marzec</a:t>
            </a:r>
            <a:endParaRPr lang="en-US" sz="900" dirty="0"/>
          </a:p>
        </p:txBody>
      </p:sp>
      <p:sp>
        <p:nvSpPr>
          <p:cNvPr id="23" name="Text 20"/>
          <p:cNvSpPr/>
          <p:nvPr/>
        </p:nvSpPr>
        <p:spPr>
          <a:xfrm>
            <a:off x="5943600" y="2148840"/>
            <a:ext cx="2560320" cy="3200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r>
              <a:rPr lang="en-US" sz="1000" dirty="0">
                <a:solidFill>
                  <a:srgbClr val="AAAACC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Kick-off — inauguracja programu</a:t>
            </a:r>
            <a:endParaRPr lang="en-US" sz="1000" dirty="0"/>
          </a:p>
        </p:txBody>
      </p:sp>
      <p:sp>
        <p:nvSpPr>
          <p:cNvPr id="24" name="Text 21"/>
          <p:cNvSpPr/>
          <p:nvPr/>
        </p:nvSpPr>
        <p:spPr>
          <a:xfrm>
            <a:off x="4937760" y="2560320"/>
            <a:ext cx="914400" cy="3200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r>
              <a:rPr lang="en-US" sz="900" b="1" dirty="0">
                <a:solidFill>
                  <a:srgbClr val="D4A853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Tyg. 1–2</a:t>
            </a:r>
            <a:endParaRPr lang="en-US" sz="900" dirty="0"/>
          </a:p>
        </p:txBody>
      </p:sp>
      <p:sp>
        <p:nvSpPr>
          <p:cNvPr id="25" name="Text 22"/>
          <p:cNvSpPr/>
          <p:nvPr/>
        </p:nvSpPr>
        <p:spPr>
          <a:xfrm>
            <a:off x="5943600" y="2560320"/>
            <a:ext cx="2560320" cy="3200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r>
              <a:rPr lang="en-US" sz="1000" dirty="0">
                <a:solidFill>
                  <a:srgbClr val="AAAACC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Briefing wyzwania PSE, formowanie zespołów</a:t>
            </a:r>
            <a:endParaRPr lang="en-US" sz="1000" dirty="0"/>
          </a:p>
        </p:txBody>
      </p:sp>
      <p:sp>
        <p:nvSpPr>
          <p:cNvPr id="26" name="Text 23"/>
          <p:cNvSpPr/>
          <p:nvPr/>
        </p:nvSpPr>
        <p:spPr>
          <a:xfrm>
            <a:off x="4937760" y="2971800"/>
            <a:ext cx="914400" cy="3200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r>
              <a:rPr lang="en-US" sz="900" b="1" dirty="0">
                <a:solidFill>
                  <a:srgbClr val="D4A853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Tyg. 3–6</a:t>
            </a:r>
            <a:endParaRPr lang="en-US" sz="900" dirty="0"/>
          </a:p>
        </p:txBody>
      </p:sp>
      <p:sp>
        <p:nvSpPr>
          <p:cNvPr id="27" name="Text 24"/>
          <p:cNvSpPr/>
          <p:nvPr/>
        </p:nvSpPr>
        <p:spPr>
          <a:xfrm>
            <a:off x="5943600" y="2971800"/>
            <a:ext cx="2560320" cy="3200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r>
              <a:rPr lang="en-US" sz="1000" dirty="0">
                <a:solidFill>
                  <a:srgbClr val="AAAACC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Praca nad rozwiązaniem z mentorem</a:t>
            </a:r>
            <a:endParaRPr lang="en-US" sz="1000" dirty="0"/>
          </a:p>
        </p:txBody>
      </p:sp>
      <p:sp>
        <p:nvSpPr>
          <p:cNvPr id="28" name="Text 25"/>
          <p:cNvSpPr/>
          <p:nvPr/>
        </p:nvSpPr>
        <p:spPr>
          <a:xfrm>
            <a:off x="4937760" y="3383280"/>
            <a:ext cx="914400" cy="3200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r>
              <a:rPr lang="en-US" sz="900" b="1" dirty="0">
                <a:solidFill>
                  <a:srgbClr val="D4A853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Tyg. 7–8</a:t>
            </a:r>
            <a:endParaRPr lang="en-US" sz="900" dirty="0"/>
          </a:p>
        </p:txBody>
      </p:sp>
      <p:sp>
        <p:nvSpPr>
          <p:cNvPr id="29" name="Text 26"/>
          <p:cNvSpPr/>
          <p:nvPr/>
        </p:nvSpPr>
        <p:spPr>
          <a:xfrm>
            <a:off x="5943600" y="3383280"/>
            <a:ext cx="2560320" cy="3200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r>
              <a:rPr lang="en-US" sz="1000" dirty="0">
                <a:solidFill>
                  <a:srgbClr val="AAAACC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Finalizacja i przygotowanie prezentacji</a:t>
            </a:r>
            <a:endParaRPr lang="en-US" sz="1000" dirty="0"/>
          </a:p>
        </p:txBody>
      </p:sp>
      <p:sp>
        <p:nvSpPr>
          <p:cNvPr id="30" name="Text 27"/>
          <p:cNvSpPr/>
          <p:nvPr/>
        </p:nvSpPr>
        <p:spPr>
          <a:xfrm>
            <a:off x="4937760" y="3794760"/>
            <a:ext cx="914400" cy="3200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r>
              <a:rPr lang="en-US" sz="900" b="1" dirty="0">
                <a:solidFill>
                  <a:srgbClr val="D4A853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Czerwiec</a:t>
            </a:r>
            <a:endParaRPr lang="en-US" sz="900" dirty="0"/>
          </a:p>
        </p:txBody>
      </p:sp>
      <p:sp>
        <p:nvSpPr>
          <p:cNvPr id="31" name="Text 28"/>
          <p:cNvSpPr/>
          <p:nvPr/>
        </p:nvSpPr>
        <p:spPr>
          <a:xfrm>
            <a:off x="5943600" y="3794760"/>
            <a:ext cx="2560320" cy="3200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r>
              <a:rPr lang="en-US" sz="1000" dirty="0">
                <a:solidFill>
                  <a:srgbClr val="AAAACC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Demo Day — prezentacja wyników</a:t>
            </a:r>
            <a:endParaRPr lang="en-US" sz="1000" dirty="0"/>
          </a:p>
        </p:txBody>
      </p:sp>
      <p:sp>
        <p:nvSpPr>
          <p:cNvPr id="32" name="Text 29"/>
          <p:cNvSpPr/>
          <p:nvPr/>
        </p:nvSpPr>
        <p:spPr>
          <a:xfrm>
            <a:off x="4937760" y="4206240"/>
            <a:ext cx="914400" cy="3200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r>
              <a:rPr lang="en-US" sz="900" b="1" dirty="0">
                <a:solidFill>
                  <a:srgbClr val="D4A853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Sierpień</a:t>
            </a:r>
            <a:endParaRPr lang="en-US" sz="900" dirty="0"/>
          </a:p>
        </p:txBody>
      </p:sp>
      <p:sp>
        <p:nvSpPr>
          <p:cNvPr id="33" name="Text 30"/>
          <p:cNvSpPr/>
          <p:nvPr/>
        </p:nvSpPr>
        <p:spPr>
          <a:xfrm>
            <a:off x="5943600" y="4206240"/>
            <a:ext cx="2560320" cy="3200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r>
              <a:rPr lang="en-US" sz="1000" dirty="0">
                <a:solidFill>
                  <a:srgbClr val="AAAACC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Wyjazd do Doliny Krzemowej</a:t>
            </a:r>
            <a:endParaRPr lang="en-US" sz="10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111A3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274320"/>
            <a:ext cx="4572000" cy="3200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r>
              <a:rPr lang="en-US" sz="1000" spc="400" kern="0" dirty="0">
                <a:solidFill>
                  <a:srgbClr val="D4A853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OFERTA</a:t>
            </a:r>
            <a:endParaRPr lang="en-US" sz="1000" dirty="0"/>
          </a:p>
        </p:txBody>
      </p:sp>
      <p:sp>
        <p:nvSpPr>
          <p:cNvPr id="3" name="Text 1"/>
          <p:cNvSpPr/>
          <p:nvPr/>
        </p:nvSpPr>
        <p:spPr>
          <a:xfrm>
            <a:off x="457200" y="594360"/>
            <a:ext cx="8229600" cy="5029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r>
              <a:rPr lang="en-US" sz="3600" dirty="0">
                <a:solidFill>
                  <a:srgbClr val="F0EDE7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Propozycja współpracy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457200" y="1097280"/>
            <a:ext cx="6400800" cy="3200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r>
              <a:rPr lang="en-US" sz="1300" dirty="0">
                <a:solidFill>
                  <a:srgbClr val="8888A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Sponsorując udział w programie, PSE otrzymuje:</a:t>
            </a:r>
            <a:endParaRPr lang="en-US" sz="1300" dirty="0"/>
          </a:p>
        </p:txBody>
      </p:sp>
      <p:sp>
        <p:nvSpPr>
          <p:cNvPr id="5" name="Shape 3"/>
          <p:cNvSpPr/>
          <p:nvPr/>
        </p:nvSpPr>
        <p:spPr>
          <a:xfrm>
            <a:off x="457200" y="1600200"/>
            <a:ext cx="3931920" cy="960120"/>
          </a:xfrm>
          <a:prstGeom prst="rect">
            <a:avLst/>
          </a:prstGeom>
          <a:solidFill>
            <a:srgbClr val="1A2456"/>
          </a:solidFill>
          <a:ln w="12700">
            <a:solidFill>
              <a:srgbClr val="2A3466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640080" y="1691640"/>
            <a:ext cx="3566160" cy="3200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r>
              <a:rPr lang="en-US" sz="1400" dirty="0">
                <a:solidFill>
                  <a:srgbClr val="F0EDE7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Dedykowany zespół AI</a:t>
            </a:r>
            <a:endParaRPr lang="en-US" sz="1400" dirty="0"/>
          </a:p>
        </p:txBody>
      </p:sp>
      <p:sp>
        <p:nvSpPr>
          <p:cNvPr id="7" name="Text 5"/>
          <p:cNvSpPr/>
          <p:nvPr/>
        </p:nvSpPr>
        <p:spPr>
          <a:xfrm>
            <a:off x="640080" y="2011680"/>
            <a:ext cx="356616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30000"/>
              </a:lnSpc>
              <a:buNone/>
            </a:pPr>
            <a:r>
              <a:rPr lang="en-US" sz="1050" dirty="0">
                <a:solidFill>
                  <a:srgbClr val="AAAACC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3-osobowy team buduje dla PSE rozwiązanie AI przez 8 tygodni, pod opieką mentora.</a:t>
            </a:r>
            <a:endParaRPr lang="en-US" sz="1050" dirty="0"/>
          </a:p>
        </p:txBody>
      </p:sp>
      <p:sp>
        <p:nvSpPr>
          <p:cNvPr id="8" name="Shape 6"/>
          <p:cNvSpPr/>
          <p:nvPr/>
        </p:nvSpPr>
        <p:spPr>
          <a:xfrm>
            <a:off x="4754880" y="1600200"/>
            <a:ext cx="3931920" cy="960120"/>
          </a:xfrm>
          <a:prstGeom prst="rect">
            <a:avLst/>
          </a:prstGeom>
          <a:solidFill>
            <a:srgbClr val="1A2456"/>
          </a:solidFill>
          <a:ln w="12700">
            <a:solidFill>
              <a:srgbClr val="2A3466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4937760" y="1691640"/>
            <a:ext cx="3566160" cy="3200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r>
              <a:rPr lang="en-US" sz="1400" dirty="0">
                <a:solidFill>
                  <a:srgbClr val="F0EDE7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Prezentacja na Demo Day</a:t>
            </a:r>
            <a:endParaRPr lang="en-US" sz="1400" dirty="0"/>
          </a:p>
        </p:txBody>
      </p:sp>
      <p:sp>
        <p:nvSpPr>
          <p:cNvPr id="10" name="Text 8"/>
          <p:cNvSpPr/>
          <p:nvPr/>
        </p:nvSpPr>
        <p:spPr>
          <a:xfrm>
            <a:off x="4937760" y="2011680"/>
            <a:ext cx="356616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30000"/>
              </a:lnSpc>
              <a:buNone/>
            </a:pPr>
            <a:r>
              <a:rPr lang="en-US" sz="1050" dirty="0">
                <a:solidFill>
                  <a:srgbClr val="AAAACC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Wyniki zaprezentowane przed wicepremierem Gawkowskim, Rafałem Brzoską i liderami polskiej technologii.</a:t>
            </a:r>
            <a:endParaRPr lang="en-US" sz="1050" dirty="0"/>
          </a:p>
        </p:txBody>
      </p:sp>
      <p:sp>
        <p:nvSpPr>
          <p:cNvPr id="11" name="Shape 9"/>
          <p:cNvSpPr/>
          <p:nvPr/>
        </p:nvSpPr>
        <p:spPr>
          <a:xfrm>
            <a:off x="457200" y="2743200"/>
            <a:ext cx="3931920" cy="960120"/>
          </a:xfrm>
          <a:prstGeom prst="rect">
            <a:avLst/>
          </a:prstGeom>
          <a:solidFill>
            <a:srgbClr val="1A2456"/>
          </a:solidFill>
          <a:ln w="12700">
            <a:solidFill>
              <a:srgbClr val="2A3466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640080" y="2834640"/>
            <a:ext cx="3566160" cy="3200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r>
              <a:rPr lang="en-US" sz="1400" dirty="0">
                <a:solidFill>
                  <a:srgbClr val="F0EDE7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Widoczność medialna</a:t>
            </a:r>
            <a:endParaRPr lang="en-US" sz="1400" dirty="0"/>
          </a:p>
        </p:txBody>
      </p:sp>
      <p:sp>
        <p:nvSpPr>
          <p:cNvPr id="13" name="Text 11"/>
          <p:cNvSpPr/>
          <p:nvPr/>
        </p:nvSpPr>
        <p:spPr>
          <a:xfrm>
            <a:off x="640080" y="3154680"/>
            <a:ext cx="356616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30000"/>
              </a:lnSpc>
              <a:buNone/>
            </a:pPr>
            <a:r>
              <a:rPr lang="en-US" sz="1050" dirty="0">
                <a:solidFill>
                  <a:srgbClr val="AAAACC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Logo i obecność PSE na kanałach z łącznym zasięgiem ~1M obserwujących.</a:t>
            </a:r>
            <a:endParaRPr lang="en-US" sz="1050" dirty="0"/>
          </a:p>
        </p:txBody>
      </p:sp>
      <p:sp>
        <p:nvSpPr>
          <p:cNvPr id="14" name="Shape 12"/>
          <p:cNvSpPr/>
          <p:nvPr/>
        </p:nvSpPr>
        <p:spPr>
          <a:xfrm>
            <a:off x="4754880" y="2743200"/>
            <a:ext cx="3931920" cy="960120"/>
          </a:xfrm>
          <a:prstGeom prst="rect">
            <a:avLst/>
          </a:prstGeom>
          <a:solidFill>
            <a:srgbClr val="1A2456"/>
          </a:solidFill>
          <a:ln w="12700">
            <a:solidFill>
              <a:srgbClr val="2A3466"/>
            </a:solidFill>
            <a:prstDash val="solid"/>
          </a:ln>
        </p:spPr>
      </p:sp>
      <p:sp>
        <p:nvSpPr>
          <p:cNvPr id="15" name="Text 13"/>
          <p:cNvSpPr/>
          <p:nvPr/>
        </p:nvSpPr>
        <p:spPr>
          <a:xfrm>
            <a:off x="4937760" y="2834640"/>
            <a:ext cx="3566160" cy="3200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r>
              <a:rPr lang="en-US" sz="1400" dirty="0">
                <a:solidFill>
                  <a:srgbClr val="F0EDE7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Dostęp do talentów</a:t>
            </a:r>
            <a:endParaRPr lang="en-US" sz="1400" dirty="0"/>
          </a:p>
        </p:txBody>
      </p:sp>
      <p:sp>
        <p:nvSpPr>
          <p:cNvPr id="16" name="Text 14"/>
          <p:cNvSpPr/>
          <p:nvPr/>
        </p:nvSpPr>
        <p:spPr>
          <a:xfrm>
            <a:off x="4937760" y="3154680"/>
            <a:ext cx="356616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30000"/>
              </a:lnSpc>
              <a:buNone/>
            </a:pPr>
            <a:r>
              <a:rPr lang="en-US" sz="1050" dirty="0">
                <a:solidFill>
                  <a:srgbClr val="AAAACC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Bezpośredni kontakt z najzdolniejszymi polskimi studentami i możliwość rekrutacji.</a:t>
            </a:r>
            <a:endParaRPr lang="en-US" sz="1050" dirty="0"/>
          </a:p>
        </p:txBody>
      </p:sp>
      <p:sp>
        <p:nvSpPr>
          <p:cNvPr id="17" name="Text 15"/>
          <p:cNvSpPr/>
          <p:nvPr/>
        </p:nvSpPr>
        <p:spPr>
          <a:xfrm>
            <a:off x="457200" y="4023360"/>
            <a:ext cx="822960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1000" spc="300" kern="0" dirty="0">
                <a:solidFill>
                  <a:srgbClr val="8888A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WKŁAD PARTNERSKI</a:t>
            </a:r>
            <a:endParaRPr lang="en-US" sz="1000" dirty="0"/>
          </a:p>
        </p:txBody>
      </p:sp>
      <p:sp>
        <p:nvSpPr>
          <p:cNvPr id="18" name="Text 16"/>
          <p:cNvSpPr/>
          <p:nvPr/>
        </p:nvSpPr>
        <p:spPr>
          <a:xfrm>
            <a:off x="457200" y="4297680"/>
            <a:ext cx="8229600" cy="5486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D4A853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180 000 PLN</a:t>
            </a:r>
            <a:endParaRPr lang="en-US" sz="36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9F6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274320"/>
            <a:ext cx="4572000" cy="3200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r>
              <a:rPr lang="en-US" sz="1000" spc="400" kern="0" dirty="0">
                <a:solidFill>
                  <a:srgbClr val="1A2456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PROMOCJA</a:t>
            </a:r>
            <a:endParaRPr lang="en-US" sz="1000" dirty="0"/>
          </a:p>
        </p:txBody>
      </p:sp>
      <p:sp>
        <p:nvSpPr>
          <p:cNvPr id="3" name="Text 1"/>
          <p:cNvSpPr/>
          <p:nvPr/>
        </p:nvSpPr>
        <p:spPr>
          <a:xfrm>
            <a:off x="457200" y="594360"/>
            <a:ext cx="8229600" cy="5029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r>
              <a:rPr lang="en-US" sz="3600" dirty="0">
                <a:solidFill>
                  <a:srgbClr val="212C33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Promocja Partnera w mediach</a:t>
            </a:r>
            <a:endParaRPr lang="en-US" sz="3600" dirty="0"/>
          </a:p>
        </p:txBody>
      </p:sp>
      <p:sp>
        <p:nvSpPr>
          <p:cNvPr id="4" name="Shape 2"/>
          <p:cNvSpPr/>
          <p:nvPr/>
        </p:nvSpPr>
        <p:spPr>
          <a:xfrm>
            <a:off x="457200" y="1371600"/>
            <a:ext cx="3931920" cy="3200400"/>
          </a:xfrm>
          <a:prstGeom prst="rect">
            <a:avLst/>
          </a:prstGeom>
          <a:solidFill>
            <a:srgbClr val="FFFFFF"/>
          </a:solidFill>
          <a:ln w="6350">
            <a:solidFill>
              <a:srgbClr val="E0DDD6"/>
            </a:solidFill>
            <a:prstDash val="solid"/>
          </a:ln>
          <a:effectLst>
            <a:outerShdw sx="100000" sy="100000" kx="0" ky="0" algn="bl" rotWithShape="0" blurRad="76200" dist="25400" dir="8100000">
              <a:srgbClr val="000000">
                <a:alpha val="8000"/>
              </a:srgbClr>
            </a:outerShdw>
          </a:effectLst>
        </p:spPr>
      </p:sp>
      <p:sp>
        <p:nvSpPr>
          <p:cNvPr id="5" name="Text 3"/>
          <p:cNvSpPr/>
          <p:nvPr/>
        </p:nvSpPr>
        <p:spPr>
          <a:xfrm>
            <a:off x="640080" y="1508760"/>
            <a:ext cx="3566160" cy="3657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r>
              <a:rPr lang="en-US" sz="1600" dirty="0">
                <a:solidFill>
                  <a:srgbClr val="212C33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Kanały promocji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640080" y="1965960"/>
            <a:ext cx="3566160" cy="22860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>
              <a:lnSpc>
                <a:spcPct val="140000"/>
              </a:lnSpc>
              <a:buSzPct val="100000"/>
              <a:buChar char="•"/>
            </a:pPr>
            <a:r>
              <a:rPr lang="en-US" sz="1200" dirty="0">
                <a:solidFill>
                  <a:srgbClr val="333334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Posty na LinkedIn (310,000+ obserwujących)</a:t>
            </a:r>
            <a:endParaRPr lang="en-US" sz="1200" dirty="0"/>
          </a:p>
          <a:p>
            <a:pPr marL="342900" indent="-342900">
              <a:lnSpc>
                <a:spcPct val="140000"/>
              </a:lnSpc>
              <a:buSzPct val="100000"/>
              <a:buChar char="•"/>
            </a:pPr>
            <a:r>
              <a:rPr lang="en-US" sz="1200" dirty="0">
                <a:solidFill>
                  <a:srgbClr val="333334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Materiały na YouTube — This is IT</a:t>
            </a:r>
            <a:endParaRPr lang="en-US" sz="1200" dirty="0"/>
          </a:p>
          <a:p>
            <a:pPr marL="342900" indent="-342900">
              <a:lnSpc>
                <a:spcPct val="140000"/>
              </a:lnSpc>
              <a:buSzPct val="100000"/>
              <a:buChar char="•"/>
            </a:pPr>
            <a:r>
              <a:rPr lang="en-US" sz="1200" dirty="0">
                <a:solidFill>
                  <a:srgbClr val="333334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Logo PSE w materiałach programu i na stronie wydarzenia</a:t>
            </a:r>
            <a:endParaRPr lang="en-US" sz="1200" dirty="0"/>
          </a:p>
          <a:p>
            <a:pPr marL="342900" indent="-342900">
              <a:lnSpc>
                <a:spcPct val="140000"/>
              </a:lnSpc>
              <a:buSzPct val="100000"/>
              <a:buChar char="•"/>
            </a:pPr>
            <a:r>
              <a:rPr lang="en-US" sz="1200" dirty="0">
                <a:solidFill>
                  <a:srgbClr val="333334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Panel dyskusyjny na otwarciu programu</a:t>
            </a:r>
            <a:endParaRPr lang="en-US" sz="1200" dirty="0"/>
          </a:p>
        </p:txBody>
      </p:sp>
      <p:sp>
        <p:nvSpPr>
          <p:cNvPr id="7" name="Shape 5"/>
          <p:cNvSpPr/>
          <p:nvPr/>
        </p:nvSpPr>
        <p:spPr>
          <a:xfrm>
            <a:off x="4754880" y="1371600"/>
            <a:ext cx="3931920" cy="3200400"/>
          </a:xfrm>
          <a:prstGeom prst="rect">
            <a:avLst/>
          </a:prstGeom>
          <a:solidFill>
            <a:srgbClr val="FFFFFF"/>
          </a:solidFill>
          <a:ln w="6350">
            <a:solidFill>
              <a:srgbClr val="E0DDD6"/>
            </a:solidFill>
            <a:prstDash val="solid"/>
          </a:ln>
          <a:effectLst>
            <a:outerShdw sx="100000" sy="100000" kx="0" ky="0" algn="bl" rotWithShape="0" blurRad="76200" dist="25400" dir="8100000">
              <a:srgbClr val="000000">
                <a:alpha val="8000"/>
              </a:srgbClr>
            </a:outerShdw>
          </a:effectLst>
        </p:spPr>
      </p:sp>
      <p:sp>
        <p:nvSpPr>
          <p:cNvPr id="8" name="Text 6"/>
          <p:cNvSpPr/>
          <p:nvPr/>
        </p:nvSpPr>
        <p:spPr>
          <a:xfrm>
            <a:off x="4937760" y="1508760"/>
            <a:ext cx="3566160" cy="3657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r>
              <a:rPr lang="en-US" sz="1600" dirty="0">
                <a:solidFill>
                  <a:srgbClr val="212C33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Dedykowany materiał wideo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4937760" y="1920240"/>
            <a:ext cx="356616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30000"/>
              </a:lnSpc>
              <a:buNone/>
            </a:pPr>
            <a:r>
              <a:rPr lang="en-US" sz="1100" dirty="0">
                <a:solidFill>
                  <a:srgbClr val="88888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Możliwość stworzenia profesjonalnego materiału z wizyty laureatów w siedzibie PSE:</a:t>
            </a:r>
            <a:endParaRPr lang="en-US" sz="1100" dirty="0"/>
          </a:p>
        </p:txBody>
      </p:sp>
      <p:sp>
        <p:nvSpPr>
          <p:cNvPr id="10" name="Text 8"/>
          <p:cNvSpPr/>
          <p:nvPr/>
        </p:nvSpPr>
        <p:spPr>
          <a:xfrm>
            <a:off x="4937760" y="2423160"/>
            <a:ext cx="3566160" cy="201168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>
              <a:lnSpc>
                <a:spcPct val="135000"/>
              </a:lnSpc>
              <a:buSzPct val="100000"/>
              <a:buChar char="•"/>
            </a:pPr>
            <a:r>
              <a:rPr lang="en-US" sz="1100" dirty="0">
                <a:solidFill>
                  <a:srgbClr val="333334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Wizyta najlepszych uczestników w PSE — materiał employer branding</a:t>
            </a:r>
            <a:endParaRPr lang="en-US" sz="1100" dirty="0"/>
          </a:p>
          <a:p>
            <a:pPr marL="342900" indent="-342900">
              <a:lnSpc>
                <a:spcPct val="135000"/>
              </a:lnSpc>
              <a:buSzPct val="100000"/>
              <a:buChar char="•"/>
            </a:pPr>
            <a:r>
              <a:rPr lang="en-US" sz="1100" dirty="0">
                <a:solidFill>
                  <a:srgbClr val="333334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Rozmowa z zespołem o wyzwaniu i rozwiązaniu</a:t>
            </a:r>
            <a:endParaRPr lang="en-US" sz="1100" dirty="0"/>
          </a:p>
          <a:p>
            <a:pPr marL="342900" indent="-342900">
              <a:lnSpc>
                <a:spcPct val="135000"/>
              </a:lnSpc>
              <a:buSzPct val="100000"/>
              <a:buChar char="•"/>
            </a:pPr>
            <a:r>
              <a:rPr lang="en-US" sz="1100" dirty="0">
                <a:solidFill>
                  <a:srgbClr val="333334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Publikacja na kanałach Macieja Kaweckiego i This is IT</a:t>
            </a:r>
            <a:endParaRPr lang="en-US" sz="1100" dirty="0"/>
          </a:p>
          <a:p>
            <a:pPr marL="342900" indent="-342900">
              <a:lnSpc>
                <a:spcPct val="135000"/>
              </a:lnSpc>
              <a:buSzPct val="100000"/>
              <a:buChar char="•"/>
            </a:pPr>
            <a:r>
              <a:rPr lang="en-US" sz="1100" dirty="0">
                <a:solidFill>
                  <a:srgbClr val="333334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Materiał do wykorzystania przez PSE na własnych kanałach</a:t>
            </a:r>
            <a:endParaRPr lang="en-US" sz="11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Bison Fellowship — Oferta Współpracy × PSE</dc:title>
  <dc:subject>PptxGenJS Presentation</dc:subject>
  <dc:creator>Bison Fellowship</dc:creator>
  <cp:lastModifiedBy>Bison Fellowship</cp:lastModifiedBy>
  <cp:revision>1</cp:revision>
  <dcterms:created xsi:type="dcterms:W3CDTF">2026-02-19T20:00:23Z</dcterms:created>
  <dcterms:modified xsi:type="dcterms:W3CDTF">2026-02-19T20:00:23Z</dcterms:modified>
</cp:coreProperties>
</file>